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3" r:id="rId3"/>
    <p:sldId id="257" r:id="rId4"/>
    <p:sldId id="302" r:id="rId5"/>
    <p:sldId id="299" r:id="rId6"/>
    <p:sldId id="300" r:id="rId7"/>
    <p:sldId id="301" r:id="rId8"/>
    <p:sldId id="321" r:id="rId9"/>
    <p:sldId id="319" r:id="rId10"/>
    <p:sldId id="320" r:id="rId11"/>
    <p:sldId id="323" r:id="rId12"/>
    <p:sldId id="327" r:id="rId13"/>
    <p:sldId id="325" r:id="rId14"/>
    <p:sldId id="326" r:id="rId15"/>
    <p:sldId id="328" r:id="rId16"/>
    <p:sldId id="329" r:id="rId17"/>
    <p:sldId id="330" r:id="rId18"/>
    <p:sldId id="317" r:id="rId19"/>
    <p:sldId id="312" r:id="rId20"/>
    <p:sldId id="313" r:id="rId21"/>
    <p:sldId id="314" r:id="rId22"/>
    <p:sldId id="315" r:id="rId23"/>
    <p:sldId id="316" r:id="rId24"/>
    <p:sldId id="265" r:id="rId25"/>
    <p:sldId id="266" r:id="rId26"/>
    <p:sldId id="264" r:id="rId27"/>
    <p:sldId id="267"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90" r:id="rId48"/>
    <p:sldId id="288" r:id="rId49"/>
    <p:sldId id="289" r:id="rId50"/>
    <p:sldId id="292" r:id="rId51"/>
    <p:sldId id="268" r:id="rId52"/>
    <p:sldId id="291" r:id="rId53"/>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27C0728-BFBA-4018-A895-7E45D940962F}">
          <p14:sldIdLst>
            <p14:sldId id="256"/>
          </p14:sldIdLst>
        </p14:section>
        <p14:section name="COURSE CONTENT" id="{F4927CBE-FA17-46D1-BAAE-887D0AF2CCBF}">
          <p14:sldIdLst>
            <p14:sldId id="263"/>
            <p14:sldId id="257"/>
            <p14:sldId id="302"/>
            <p14:sldId id="299"/>
            <p14:sldId id="300"/>
            <p14:sldId id="301"/>
            <p14:sldId id="321"/>
            <p14:sldId id="319"/>
            <p14:sldId id="320"/>
            <p14:sldId id="323"/>
            <p14:sldId id="327"/>
            <p14:sldId id="325"/>
            <p14:sldId id="326"/>
            <p14:sldId id="328"/>
            <p14:sldId id="329"/>
            <p14:sldId id="330"/>
            <p14:sldId id="317"/>
            <p14:sldId id="312"/>
            <p14:sldId id="313"/>
            <p14:sldId id="314"/>
            <p14:sldId id="315"/>
            <p14:sldId id="316"/>
            <p14:sldId id="265"/>
            <p14:sldId id="266"/>
            <p14:sldId id="264"/>
            <p14:sldId id="267"/>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90"/>
            <p14:sldId id="288"/>
            <p14:sldId id="289"/>
            <p14:sldId id="292"/>
            <p14:sldId id="268"/>
          </p14:sldIdLst>
        </p14:section>
        <p14:section name="REFERENCE" id="{82098E28-DACF-4424-86A1-E861B2DCC6FF}">
          <p14:sldIdLst>
            <p14:sldId id="2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008FD5"/>
    <a:srgbClr val="558FD5"/>
    <a:srgbClr val="0079B8"/>
    <a:srgbClr val="0081B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D6EAF-A941-4E77-9C75-1836D4D6B92A}" type="datetimeFigureOut">
              <a:rPr lang="en-US" smtClean="0"/>
              <a:t>7/28/2018</a:t>
            </a:fld>
            <a:endParaRPr lang="en-US"/>
          </a:p>
        </p:txBody>
      </p:sp>
      <p:sp>
        <p:nvSpPr>
          <p:cNvPr id="4" name="Tampungan Gambar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Edit gaya teks Master</a:t>
            </a:r>
          </a:p>
          <a:p>
            <a:pPr lvl="1"/>
            <a:r>
              <a:rPr lang="id-ID"/>
              <a:t>Tingkat kedua</a:t>
            </a:r>
          </a:p>
          <a:p>
            <a:pPr lvl="2"/>
            <a:r>
              <a:rPr lang="id-ID"/>
              <a:t>Tingkat ketiga</a:t>
            </a:r>
          </a:p>
          <a:p>
            <a:pPr lvl="3"/>
            <a:r>
              <a:rPr lang="id-ID"/>
              <a:t>Tingkat keempat</a:t>
            </a:r>
          </a:p>
          <a:p>
            <a:pPr lvl="4"/>
            <a:r>
              <a:rPr lang="id-ID"/>
              <a:t>Tingkat kelima</a:t>
            </a:r>
            <a:endParaRPr lang="en-US"/>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F81DE-4580-4C1A-A70A-9E123794AD55}" type="slidenum">
              <a:rPr lang="en-US" smtClean="0"/>
              <a:t>‹#›</a:t>
            </a:fld>
            <a:endParaRPr lang="en-US"/>
          </a:p>
        </p:txBody>
      </p:sp>
    </p:spTree>
    <p:extLst>
      <p:ext uri="{BB962C8B-B14F-4D97-AF65-F5344CB8AC3E}">
        <p14:creationId xmlns:p14="http://schemas.microsoft.com/office/powerpoint/2010/main" val="1667721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r>
              <a:rPr lang="en-US" dirty="0" err="1"/>
              <a:t>Apakah</a:t>
            </a:r>
            <a:r>
              <a:rPr lang="en-US" dirty="0"/>
              <a:t> </a:t>
            </a:r>
            <a:r>
              <a:rPr lang="en-US" dirty="0" err="1"/>
              <a:t>kita</a:t>
            </a:r>
            <a:r>
              <a:rPr lang="en-US" dirty="0"/>
              <a:t> </a:t>
            </a:r>
            <a:r>
              <a:rPr lang="en-US" dirty="0" err="1"/>
              <a:t>akan</a:t>
            </a:r>
            <a:r>
              <a:rPr lang="en-US" dirty="0"/>
              <a:t> </a:t>
            </a:r>
            <a:r>
              <a:rPr lang="en-US" dirty="0" err="1"/>
              <a:t>masukkan</a:t>
            </a:r>
            <a:r>
              <a:rPr lang="en-US" dirty="0"/>
              <a:t> </a:t>
            </a:r>
            <a:r>
              <a:rPr lang="en-US" dirty="0" err="1"/>
              <a:t>nilai</a:t>
            </a:r>
            <a:r>
              <a:rPr lang="en-US" dirty="0"/>
              <a:t> </a:t>
            </a:r>
            <a:r>
              <a:rPr lang="en-US" dirty="0" err="1"/>
              <a:t>saat</a:t>
            </a:r>
            <a:r>
              <a:rPr lang="en-US" dirty="0"/>
              <a:t> mid exam</a:t>
            </a:r>
            <a:endParaRPr lang="en-ID" dirty="0"/>
          </a:p>
        </p:txBody>
      </p:sp>
      <p:sp>
        <p:nvSpPr>
          <p:cNvPr id="4" name="Tampungan Nomor Slide 3"/>
          <p:cNvSpPr>
            <a:spLocks noGrp="1"/>
          </p:cNvSpPr>
          <p:nvPr>
            <p:ph type="sldNum" sz="quarter" idx="10"/>
          </p:nvPr>
        </p:nvSpPr>
        <p:spPr/>
        <p:txBody>
          <a:bodyPr/>
          <a:lstStyle/>
          <a:p>
            <a:fld id="{F3EF81DE-4580-4C1A-A70A-9E123794AD55}" type="slidenum">
              <a:rPr lang="en-US" smtClean="0"/>
              <a:t>10</a:t>
            </a:fld>
            <a:endParaRPr lang="en-US"/>
          </a:p>
        </p:txBody>
      </p:sp>
    </p:spTree>
    <p:extLst>
      <p:ext uri="{BB962C8B-B14F-4D97-AF65-F5344CB8AC3E}">
        <p14:creationId xmlns:p14="http://schemas.microsoft.com/office/powerpoint/2010/main" val="114561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a:solidFill>
                  <a:schemeClr val="tx1"/>
                </a:solidFill>
                <a:latin typeface="Arial" panose="020B0604020202020204" pitchFamily="34" charset="0"/>
              </a:defRPr>
            </a:lvl1pPr>
            <a:lvl2pPr marL="742950" indent="-285750" defTabSz="989013" eaLnBrk="0" hangingPunct="0">
              <a:defRPr>
                <a:solidFill>
                  <a:schemeClr val="tx1"/>
                </a:solidFill>
                <a:latin typeface="Arial" panose="020B0604020202020204" pitchFamily="34" charset="0"/>
              </a:defRPr>
            </a:lvl2pPr>
            <a:lvl3pPr marL="1143000" indent="-228600" defTabSz="989013" eaLnBrk="0" hangingPunct="0">
              <a:defRPr>
                <a:solidFill>
                  <a:schemeClr val="tx1"/>
                </a:solidFill>
                <a:latin typeface="Arial" panose="020B0604020202020204" pitchFamily="34" charset="0"/>
              </a:defRPr>
            </a:lvl3pPr>
            <a:lvl4pPr marL="1600200" indent="-228600" defTabSz="989013" eaLnBrk="0" hangingPunct="0">
              <a:defRPr>
                <a:solidFill>
                  <a:schemeClr val="tx1"/>
                </a:solidFill>
                <a:latin typeface="Arial" panose="020B0604020202020204" pitchFamily="34" charset="0"/>
              </a:defRPr>
            </a:lvl4pPr>
            <a:lvl5pPr marL="2057400" indent="-228600" defTabSz="989013" eaLnBrk="0" hangingPunct="0">
              <a:defRPr>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7F6DA3-8776-48F1-9B5A-8B31C5AE523E}" type="slidenum">
              <a:rPr lang="en-US" altLang="en-US"/>
              <a:pPr eaLnBrk="1" hangingPunct="1"/>
              <a:t>19</a:t>
            </a:fld>
            <a:endParaRPr lang="en-US" altLang="en-US"/>
          </a:p>
        </p:txBody>
      </p:sp>
      <p:sp>
        <p:nvSpPr>
          <p:cNvPr id="146435" name="Rectangle 2"/>
          <p:cNvSpPr>
            <a:spLocks noGrp="1" noRot="1" noChangeAspect="1" noChangeArrowheads="1" noTextEdit="1"/>
          </p:cNvSpPr>
          <p:nvPr>
            <p:ph type="sldImg"/>
          </p:nvPr>
        </p:nvSpPr>
        <p:spPr>
          <a:xfrm>
            <a:off x="992188" y="768350"/>
            <a:ext cx="5114925" cy="3836988"/>
          </a:xfrm>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en-US">
              <a:latin typeface="Arial" panose="020B0604020202020204" pitchFamily="34" charset="0"/>
            </a:endParaRPr>
          </a:p>
        </p:txBody>
      </p:sp>
    </p:spTree>
    <p:extLst>
      <p:ext uri="{BB962C8B-B14F-4D97-AF65-F5344CB8AC3E}">
        <p14:creationId xmlns:p14="http://schemas.microsoft.com/office/powerpoint/2010/main" val="108204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a:solidFill>
                  <a:schemeClr val="tx1"/>
                </a:solidFill>
                <a:latin typeface="Arial" panose="020B0604020202020204" pitchFamily="34" charset="0"/>
              </a:defRPr>
            </a:lvl1pPr>
            <a:lvl2pPr marL="742950" indent="-285750" defTabSz="989013" eaLnBrk="0" hangingPunct="0">
              <a:defRPr>
                <a:solidFill>
                  <a:schemeClr val="tx1"/>
                </a:solidFill>
                <a:latin typeface="Arial" panose="020B0604020202020204" pitchFamily="34" charset="0"/>
              </a:defRPr>
            </a:lvl2pPr>
            <a:lvl3pPr marL="1143000" indent="-228600" defTabSz="989013" eaLnBrk="0" hangingPunct="0">
              <a:defRPr>
                <a:solidFill>
                  <a:schemeClr val="tx1"/>
                </a:solidFill>
                <a:latin typeface="Arial" panose="020B0604020202020204" pitchFamily="34" charset="0"/>
              </a:defRPr>
            </a:lvl3pPr>
            <a:lvl4pPr marL="1600200" indent="-228600" defTabSz="989013" eaLnBrk="0" hangingPunct="0">
              <a:defRPr>
                <a:solidFill>
                  <a:schemeClr val="tx1"/>
                </a:solidFill>
                <a:latin typeface="Arial" panose="020B0604020202020204" pitchFamily="34" charset="0"/>
              </a:defRPr>
            </a:lvl4pPr>
            <a:lvl5pPr marL="2057400" indent="-228600" defTabSz="989013" eaLnBrk="0" hangingPunct="0">
              <a:defRPr>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2835F8-9208-4E72-9F06-17AA77DB7524}" type="slidenum">
              <a:rPr lang="en-US" altLang="en-US"/>
              <a:pPr eaLnBrk="1" hangingPunct="1"/>
              <a:t>20</a:t>
            </a:fld>
            <a:endParaRPr lang="en-US" altLang="en-US"/>
          </a:p>
        </p:txBody>
      </p:sp>
      <p:sp>
        <p:nvSpPr>
          <p:cNvPr id="147459" name="Rectangle 2"/>
          <p:cNvSpPr>
            <a:spLocks noGrp="1" noRot="1" noChangeAspect="1" noChangeArrowheads="1" noTextEdit="1"/>
          </p:cNvSpPr>
          <p:nvPr>
            <p:ph type="sldImg"/>
          </p:nvPr>
        </p:nvSpPr>
        <p:spPr>
          <a:xfrm>
            <a:off x="992188" y="768350"/>
            <a:ext cx="5114925" cy="3836988"/>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en-US">
              <a:latin typeface="Arial" panose="020B0604020202020204" pitchFamily="34" charset="0"/>
            </a:endParaRPr>
          </a:p>
        </p:txBody>
      </p:sp>
    </p:spTree>
    <p:extLst>
      <p:ext uri="{BB962C8B-B14F-4D97-AF65-F5344CB8AC3E}">
        <p14:creationId xmlns:p14="http://schemas.microsoft.com/office/powerpoint/2010/main" val="130829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a:solidFill>
                  <a:schemeClr val="tx1"/>
                </a:solidFill>
                <a:latin typeface="Arial" panose="020B0604020202020204" pitchFamily="34" charset="0"/>
              </a:defRPr>
            </a:lvl1pPr>
            <a:lvl2pPr marL="742950" indent="-285750" defTabSz="989013" eaLnBrk="0" hangingPunct="0">
              <a:defRPr>
                <a:solidFill>
                  <a:schemeClr val="tx1"/>
                </a:solidFill>
                <a:latin typeface="Arial" panose="020B0604020202020204" pitchFamily="34" charset="0"/>
              </a:defRPr>
            </a:lvl2pPr>
            <a:lvl3pPr marL="1143000" indent="-228600" defTabSz="989013" eaLnBrk="0" hangingPunct="0">
              <a:defRPr>
                <a:solidFill>
                  <a:schemeClr val="tx1"/>
                </a:solidFill>
                <a:latin typeface="Arial" panose="020B0604020202020204" pitchFamily="34" charset="0"/>
              </a:defRPr>
            </a:lvl3pPr>
            <a:lvl4pPr marL="1600200" indent="-228600" defTabSz="989013" eaLnBrk="0" hangingPunct="0">
              <a:defRPr>
                <a:solidFill>
                  <a:schemeClr val="tx1"/>
                </a:solidFill>
                <a:latin typeface="Arial" panose="020B0604020202020204" pitchFamily="34" charset="0"/>
              </a:defRPr>
            </a:lvl4pPr>
            <a:lvl5pPr marL="2057400" indent="-228600" defTabSz="989013" eaLnBrk="0" hangingPunct="0">
              <a:defRPr>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893D632-E9BC-48FA-8E62-2F7DC59F9259}" type="slidenum">
              <a:rPr lang="en-US" altLang="en-US"/>
              <a:pPr eaLnBrk="1" hangingPunct="1"/>
              <a:t>21</a:t>
            </a:fld>
            <a:endParaRPr lang="en-US" altLang="en-US"/>
          </a:p>
        </p:txBody>
      </p:sp>
      <p:sp>
        <p:nvSpPr>
          <p:cNvPr id="148483" name="Rectangle 2"/>
          <p:cNvSpPr>
            <a:spLocks noGrp="1" noRot="1" noChangeAspect="1" noChangeArrowheads="1" noTextEdit="1"/>
          </p:cNvSpPr>
          <p:nvPr>
            <p:ph type="sldImg"/>
          </p:nvPr>
        </p:nvSpPr>
        <p:spPr>
          <a:xfrm>
            <a:off x="992188" y="768350"/>
            <a:ext cx="5114925" cy="3836988"/>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en-US">
              <a:latin typeface="Arial" panose="020B0604020202020204" pitchFamily="34" charset="0"/>
            </a:endParaRPr>
          </a:p>
        </p:txBody>
      </p:sp>
    </p:spTree>
    <p:extLst>
      <p:ext uri="{BB962C8B-B14F-4D97-AF65-F5344CB8AC3E}">
        <p14:creationId xmlns:p14="http://schemas.microsoft.com/office/powerpoint/2010/main" val="87589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a:solidFill>
                  <a:schemeClr val="tx1"/>
                </a:solidFill>
                <a:latin typeface="Arial" panose="020B0604020202020204" pitchFamily="34" charset="0"/>
              </a:defRPr>
            </a:lvl1pPr>
            <a:lvl2pPr marL="742950" indent="-285750" defTabSz="989013" eaLnBrk="0" hangingPunct="0">
              <a:defRPr>
                <a:solidFill>
                  <a:schemeClr val="tx1"/>
                </a:solidFill>
                <a:latin typeface="Arial" panose="020B0604020202020204" pitchFamily="34" charset="0"/>
              </a:defRPr>
            </a:lvl2pPr>
            <a:lvl3pPr marL="1143000" indent="-228600" defTabSz="989013" eaLnBrk="0" hangingPunct="0">
              <a:defRPr>
                <a:solidFill>
                  <a:schemeClr val="tx1"/>
                </a:solidFill>
                <a:latin typeface="Arial" panose="020B0604020202020204" pitchFamily="34" charset="0"/>
              </a:defRPr>
            </a:lvl3pPr>
            <a:lvl4pPr marL="1600200" indent="-228600" defTabSz="989013" eaLnBrk="0" hangingPunct="0">
              <a:defRPr>
                <a:solidFill>
                  <a:schemeClr val="tx1"/>
                </a:solidFill>
                <a:latin typeface="Arial" panose="020B0604020202020204" pitchFamily="34" charset="0"/>
              </a:defRPr>
            </a:lvl4pPr>
            <a:lvl5pPr marL="2057400" indent="-228600" defTabSz="989013" eaLnBrk="0" hangingPunct="0">
              <a:defRPr>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379DB5-B9E8-4EAB-91DD-25D67B7876D8}" type="slidenum">
              <a:rPr lang="en-US" altLang="en-US"/>
              <a:pPr eaLnBrk="1" hangingPunct="1"/>
              <a:t>22</a:t>
            </a:fld>
            <a:endParaRPr lang="en-US" altLang="en-US"/>
          </a:p>
        </p:txBody>
      </p:sp>
      <p:sp>
        <p:nvSpPr>
          <p:cNvPr id="149507" name="Rectangle 2"/>
          <p:cNvSpPr>
            <a:spLocks noGrp="1" noRot="1" noChangeAspect="1" noChangeArrowheads="1" noTextEdit="1"/>
          </p:cNvSpPr>
          <p:nvPr>
            <p:ph type="sldImg"/>
          </p:nvPr>
        </p:nvSpPr>
        <p:spPr>
          <a:xfrm>
            <a:off x="992188" y="768350"/>
            <a:ext cx="5114925" cy="3836988"/>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en-US">
              <a:latin typeface="Arial" panose="020B0604020202020204" pitchFamily="34" charset="0"/>
            </a:endParaRPr>
          </a:p>
        </p:txBody>
      </p:sp>
    </p:spTree>
    <p:extLst>
      <p:ext uri="{BB962C8B-B14F-4D97-AF65-F5344CB8AC3E}">
        <p14:creationId xmlns:p14="http://schemas.microsoft.com/office/powerpoint/2010/main" val="2152294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a:solidFill>
                  <a:schemeClr val="tx1"/>
                </a:solidFill>
                <a:latin typeface="Arial" panose="020B0604020202020204" pitchFamily="34" charset="0"/>
              </a:defRPr>
            </a:lvl1pPr>
            <a:lvl2pPr marL="742950" indent="-285750" defTabSz="989013" eaLnBrk="0" hangingPunct="0">
              <a:defRPr>
                <a:solidFill>
                  <a:schemeClr val="tx1"/>
                </a:solidFill>
                <a:latin typeface="Arial" panose="020B0604020202020204" pitchFamily="34" charset="0"/>
              </a:defRPr>
            </a:lvl2pPr>
            <a:lvl3pPr marL="1143000" indent="-228600" defTabSz="989013" eaLnBrk="0" hangingPunct="0">
              <a:defRPr>
                <a:solidFill>
                  <a:schemeClr val="tx1"/>
                </a:solidFill>
                <a:latin typeface="Arial" panose="020B0604020202020204" pitchFamily="34" charset="0"/>
              </a:defRPr>
            </a:lvl3pPr>
            <a:lvl4pPr marL="1600200" indent="-228600" defTabSz="989013" eaLnBrk="0" hangingPunct="0">
              <a:defRPr>
                <a:solidFill>
                  <a:schemeClr val="tx1"/>
                </a:solidFill>
                <a:latin typeface="Arial" panose="020B0604020202020204" pitchFamily="34" charset="0"/>
              </a:defRPr>
            </a:lvl4pPr>
            <a:lvl5pPr marL="2057400" indent="-228600" defTabSz="989013" eaLnBrk="0" hangingPunct="0">
              <a:defRPr>
                <a:solidFill>
                  <a:schemeClr val="tx1"/>
                </a:solidFill>
                <a:latin typeface="Arial" panose="020B0604020202020204" pitchFamily="34" charset="0"/>
              </a:defRPr>
            </a:lvl5pPr>
            <a:lvl6pPr marL="2514600" indent="-228600" defTabSz="989013" eaLnBrk="0" fontAlgn="base" hangingPunct="0">
              <a:spcBef>
                <a:spcPct val="0"/>
              </a:spcBef>
              <a:spcAft>
                <a:spcPct val="0"/>
              </a:spcAft>
              <a:defRPr>
                <a:solidFill>
                  <a:schemeClr val="tx1"/>
                </a:solidFill>
                <a:latin typeface="Arial" panose="020B0604020202020204" pitchFamily="34" charset="0"/>
              </a:defRPr>
            </a:lvl6pPr>
            <a:lvl7pPr marL="2971800" indent="-228600" defTabSz="989013" eaLnBrk="0" fontAlgn="base" hangingPunct="0">
              <a:spcBef>
                <a:spcPct val="0"/>
              </a:spcBef>
              <a:spcAft>
                <a:spcPct val="0"/>
              </a:spcAft>
              <a:defRPr>
                <a:solidFill>
                  <a:schemeClr val="tx1"/>
                </a:solidFill>
                <a:latin typeface="Arial" panose="020B0604020202020204" pitchFamily="34" charset="0"/>
              </a:defRPr>
            </a:lvl7pPr>
            <a:lvl8pPr marL="3429000" indent="-228600" defTabSz="989013" eaLnBrk="0" fontAlgn="base" hangingPunct="0">
              <a:spcBef>
                <a:spcPct val="0"/>
              </a:spcBef>
              <a:spcAft>
                <a:spcPct val="0"/>
              </a:spcAft>
              <a:defRPr>
                <a:solidFill>
                  <a:schemeClr val="tx1"/>
                </a:solidFill>
                <a:latin typeface="Arial" panose="020B0604020202020204" pitchFamily="34" charset="0"/>
              </a:defRPr>
            </a:lvl8pPr>
            <a:lvl9pPr marL="3886200" indent="-228600" defTabSz="989013"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B29CA2D-AE4C-4ADF-8FEE-6D86A4721454}" type="slidenum">
              <a:rPr lang="en-US" altLang="en-US"/>
              <a:pPr eaLnBrk="1" hangingPunct="1"/>
              <a:t>23</a:t>
            </a:fld>
            <a:endParaRPr lang="en-US" altLang="en-US"/>
          </a:p>
        </p:txBody>
      </p:sp>
      <p:sp>
        <p:nvSpPr>
          <p:cNvPr id="151555" name="Rectangle 2"/>
          <p:cNvSpPr>
            <a:spLocks noGrp="1" noRot="1" noChangeAspect="1" noChangeArrowheads="1" noTextEdit="1"/>
          </p:cNvSpPr>
          <p:nvPr>
            <p:ph type="sldImg"/>
          </p:nvPr>
        </p:nvSpPr>
        <p:spPr>
          <a:xfrm>
            <a:off x="992188" y="768350"/>
            <a:ext cx="5114925" cy="3836988"/>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altLang="en-US">
              <a:latin typeface="Arial" panose="020B0604020202020204" pitchFamily="34" charset="0"/>
            </a:endParaRPr>
          </a:p>
        </p:txBody>
      </p:sp>
    </p:spTree>
    <p:extLst>
      <p:ext uri="{BB962C8B-B14F-4D97-AF65-F5344CB8AC3E}">
        <p14:creationId xmlns:p14="http://schemas.microsoft.com/office/powerpoint/2010/main" val="3776526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72514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63596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1188760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FF4041D-1C4C-48A0-AE70-CE588D297EB6}" type="datetimeFigureOut">
              <a:rPr lang="en-US" smtClean="0"/>
              <a:t>7/28/2018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C93F22E-9BA3-46C6-B74E-5470900EDC95}"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99954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Rubrik, text och 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457200" y="277813"/>
            <a:ext cx="8229600" cy="1139825"/>
          </a:xfrm>
        </p:spPr>
        <p:txBody>
          <a:bodyPr/>
          <a:lstStyle/>
          <a:p>
            <a:r>
              <a:rPr lang="sv-SE"/>
              <a:t>Klicka här för att ändra format</a:t>
            </a:r>
            <a:endParaRPr lang="en-US"/>
          </a:p>
        </p:txBody>
      </p:sp>
      <p:sp>
        <p:nvSpPr>
          <p:cNvPr id="3" name="Platshållare för text 2"/>
          <p:cNvSpPr>
            <a:spLocks noGrp="1"/>
          </p:cNvSpPr>
          <p:nvPr>
            <p:ph type="body" sz="half" idx="1"/>
          </p:nvPr>
        </p:nvSpPr>
        <p:spPr>
          <a:xfrm>
            <a:off x="457200" y="1600200"/>
            <a:ext cx="4038600" cy="453072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Platshållare för innehåll 3"/>
          <p:cNvSpPr>
            <a:spLocks noGrp="1"/>
          </p:cNvSpPr>
          <p:nvPr>
            <p:ph sz="quarter" idx="2"/>
          </p:nvPr>
        </p:nvSpPr>
        <p:spPr>
          <a:xfrm>
            <a:off x="4648200" y="1600200"/>
            <a:ext cx="4038600" cy="2189163"/>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Platshållare för innehåll 4"/>
          <p:cNvSpPr>
            <a:spLocks noGrp="1"/>
          </p:cNvSpPr>
          <p:nvPr>
            <p:ph sz="quarter" idx="3"/>
          </p:nvPr>
        </p:nvSpPr>
        <p:spPr>
          <a:xfrm>
            <a:off x="4648200" y="3941763"/>
            <a:ext cx="4038600" cy="2189162"/>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fld id="{7E9EEF3B-E48E-4A53-8584-9A852894901D}" type="slidenum">
              <a:rPr lang="en-US" altLang="en-US"/>
              <a:pPr/>
              <a:t>‹#›</a:t>
            </a:fld>
            <a:endParaRPr lang="en-US" altLang="en-US"/>
          </a:p>
        </p:txBody>
      </p:sp>
    </p:spTree>
    <p:extLst>
      <p:ext uri="{BB962C8B-B14F-4D97-AF65-F5344CB8AC3E}">
        <p14:creationId xmlns:p14="http://schemas.microsoft.com/office/powerpoint/2010/main" val="411023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28/07/2018</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a:t>Click to edit Master subtitle style</a:t>
            </a:r>
            <a:endParaRPr lang="id-ID" dirty="0"/>
          </a:p>
        </p:txBody>
      </p:sp>
    </p:spTree>
    <p:extLst>
      <p:ext uri="{BB962C8B-B14F-4D97-AF65-F5344CB8AC3E}">
        <p14:creationId xmlns:p14="http://schemas.microsoft.com/office/powerpoint/2010/main" val="7618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59364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1632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985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43551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327369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161704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319381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28/07/2018</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766887" y="1676400"/>
            <a:ext cx="7072313" cy="935038"/>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Open Sans"/>
              </a:rPr>
              <a:t>Course			: 2D Game Programming </a:t>
            </a:r>
          </a:p>
          <a:p>
            <a:pPr>
              <a:spcBef>
                <a:spcPct val="20000"/>
              </a:spcBef>
              <a:tabLst>
                <a:tab pos="1320800" algn="l"/>
                <a:tab pos="2054225" algn="l"/>
              </a:tabLst>
            </a:pPr>
            <a:r>
              <a:rPr lang="en-US" sz="2400" dirty="0">
                <a:solidFill>
                  <a:schemeClr val="bg1"/>
                </a:solidFill>
                <a:latin typeface="Open Sans"/>
              </a:rPr>
              <a:t>Effective Period	: </a:t>
            </a:r>
            <a:r>
              <a:rPr lang="en-US" sz="2400">
                <a:solidFill>
                  <a:schemeClr val="bg1"/>
                </a:solidFill>
                <a:latin typeface="Open Sans"/>
              </a:rPr>
              <a:t>September 2018</a:t>
            </a:r>
            <a:endParaRPr lang="en-US" sz="1400" dirty="0">
              <a:solidFill>
                <a:schemeClr val="bg1"/>
              </a:solidFill>
              <a:latin typeface="Open Sans"/>
            </a:endParaRPr>
          </a:p>
        </p:txBody>
      </p:sp>
      <p:sp>
        <p:nvSpPr>
          <p:cNvPr id="8" name="Rectangle 6"/>
          <p:cNvSpPr>
            <a:spLocks noGrp="1" noChangeArrowheads="1"/>
          </p:cNvSpPr>
          <p:nvPr>
            <p:ph type="ctrTitle"/>
          </p:nvPr>
        </p:nvSpPr>
        <p:spPr>
          <a:xfrm>
            <a:off x="1676400" y="3352800"/>
            <a:ext cx="7467600" cy="2384425"/>
          </a:xfrm>
          <a:noFill/>
        </p:spPr>
        <p:txBody>
          <a:bodyPr>
            <a:normAutofit/>
          </a:bodyPr>
          <a:lstStyle/>
          <a:p>
            <a:pPr eaLnBrk="1" hangingPunct="1"/>
            <a:r>
              <a:rPr lang="en-AU" sz="4000" dirty="0">
                <a:solidFill>
                  <a:schemeClr val="bg1"/>
                </a:solidFill>
              </a:rPr>
              <a:t>Introduction to </a:t>
            </a:r>
            <a:br>
              <a:rPr lang="en-AU" sz="4000" dirty="0">
                <a:solidFill>
                  <a:schemeClr val="bg1"/>
                </a:solidFill>
              </a:rPr>
            </a:br>
            <a:r>
              <a:rPr lang="en-AU" sz="4000" dirty="0">
                <a:solidFill>
                  <a:schemeClr val="bg1"/>
                </a:solidFill>
              </a:rPr>
              <a:t>2D Game Development</a:t>
            </a:r>
            <a:endParaRPr lang="en-US" sz="2800" dirty="0">
              <a:solidFill>
                <a:schemeClr val="bg1"/>
              </a:solidFill>
            </a:endParaRPr>
          </a:p>
        </p:txBody>
      </p:sp>
    </p:spTree>
    <p:extLst>
      <p:ext uri="{BB962C8B-B14F-4D97-AF65-F5344CB8AC3E}">
        <p14:creationId xmlns:p14="http://schemas.microsoft.com/office/powerpoint/2010/main" val="420442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7D6E690-E58B-42A3-B289-0A8559C9D61E}"/>
              </a:ext>
            </a:extLst>
          </p:cNvPr>
          <p:cNvSpPr>
            <a:spLocks noGrp="1"/>
          </p:cNvSpPr>
          <p:nvPr>
            <p:ph type="title"/>
          </p:nvPr>
        </p:nvSpPr>
        <p:spPr>
          <a:xfrm>
            <a:off x="0" y="304800"/>
            <a:ext cx="9144000" cy="792088"/>
          </a:xfrm>
        </p:spPr>
        <p:txBody>
          <a:bodyPr/>
          <a:lstStyle/>
          <a:p>
            <a:pPr algn="r"/>
            <a:r>
              <a:rPr lang="en-US" dirty="0"/>
              <a:t>Detail Assessment</a:t>
            </a:r>
            <a:endParaRPr lang="en-ID" dirty="0"/>
          </a:p>
        </p:txBody>
      </p:sp>
      <p:graphicFrame>
        <p:nvGraphicFramePr>
          <p:cNvPr id="5" name="Tabel 4">
            <a:extLst>
              <a:ext uri="{FF2B5EF4-FFF2-40B4-BE49-F238E27FC236}">
                <a16:creationId xmlns:a16="http://schemas.microsoft.com/office/drawing/2014/main" id="{9AED9E59-D769-4F11-B64D-C0EC15A7ED76}"/>
              </a:ext>
            </a:extLst>
          </p:cNvPr>
          <p:cNvGraphicFramePr>
            <a:graphicFrameLocks noGrp="1"/>
          </p:cNvGraphicFramePr>
          <p:nvPr>
            <p:extLst/>
          </p:nvPr>
        </p:nvGraphicFramePr>
        <p:xfrm>
          <a:off x="1143000" y="1905000"/>
          <a:ext cx="7620000" cy="4028440"/>
        </p:xfrm>
        <a:graphic>
          <a:graphicData uri="http://schemas.openxmlformats.org/drawingml/2006/table">
            <a:tbl>
              <a:tblPr firstRow="1" bandRow="1">
                <a:tableStyleId>{5C22544A-7EE6-4342-B048-85BDC9FD1C3A}</a:tableStyleId>
              </a:tblPr>
              <a:tblGrid>
                <a:gridCol w="1482725">
                  <a:extLst>
                    <a:ext uri="{9D8B030D-6E8A-4147-A177-3AD203B41FA5}">
                      <a16:colId xmlns:a16="http://schemas.microsoft.com/office/drawing/2014/main" val="1404269169"/>
                    </a:ext>
                  </a:extLst>
                </a:gridCol>
                <a:gridCol w="2174875">
                  <a:extLst>
                    <a:ext uri="{9D8B030D-6E8A-4147-A177-3AD203B41FA5}">
                      <a16:colId xmlns:a16="http://schemas.microsoft.com/office/drawing/2014/main" val="2980586068"/>
                    </a:ext>
                  </a:extLst>
                </a:gridCol>
                <a:gridCol w="2133600">
                  <a:extLst>
                    <a:ext uri="{9D8B030D-6E8A-4147-A177-3AD203B41FA5}">
                      <a16:colId xmlns:a16="http://schemas.microsoft.com/office/drawing/2014/main" val="834761740"/>
                    </a:ext>
                  </a:extLst>
                </a:gridCol>
                <a:gridCol w="1828800">
                  <a:extLst>
                    <a:ext uri="{9D8B030D-6E8A-4147-A177-3AD203B41FA5}">
                      <a16:colId xmlns:a16="http://schemas.microsoft.com/office/drawing/2014/main" val="1268719090"/>
                    </a:ext>
                  </a:extLst>
                </a:gridCol>
              </a:tblGrid>
              <a:tr h="370840">
                <a:tc>
                  <a:txBody>
                    <a:bodyPr/>
                    <a:lstStyle/>
                    <a:p>
                      <a:endParaRPr lang="en-ID" sz="1200" dirty="0"/>
                    </a:p>
                  </a:txBody>
                  <a:tcPr/>
                </a:tc>
                <a:tc>
                  <a:txBody>
                    <a:bodyPr/>
                    <a:lstStyle/>
                    <a:p>
                      <a:r>
                        <a:rPr lang="en-US" sz="1200" dirty="0"/>
                        <a:t>MIN</a:t>
                      </a:r>
                      <a:endParaRPr lang="en-ID" sz="1200" dirty="0"/>
                    </a:p>
                  </a:txBody>
                  <a:tcPr/>
                </a:tc>
                <a:tc>
                  <a:txBody>
                    <a:bodyPr/>
                    <a:lstStyle/>
                    <a:p>
                      <a:r>
                        <a:rPr lang="en-US" sz="1200" dirty="0"/>
                        <a:t>MID</a:t>
                      </a:r>
                      <a:endParaRPr lang="en-ID" sz="1200" dirty="0"/>
                    </a:p>
                  </a:txBody>
                  <a:tcPr/>
                </a:tc>
                <a:tc>
                  <a:txBody>
                    <a:bodyPr/>
                    <a:lstStyle/>
                    <a:p>
                      <a:r>
                        <a:rPr lang="en-US" sz="1200" dirty="0"/>
                        <a:t>MAX</a:t>
                      </a:r>
                      <a:endParaRPr lang="en-ID" sz="1200" dirty="0"/>
                    </a:p>
                  </a:txBody>
                  <a:tcPr/>
                </a:tc>
                <a:extLst>
                  <a:ext uri="{0D108BD9-81ED-4DB2-BD59-A6C34878D82A}">
                    <a16:rowId xmlns:a16="http://schemas.microsoft.com/office/drawing/2014/main" val="2056273706"/>
                  </a:ext>
                </a:extLst>
              </a:tr>
              <a:tr h="370840">
                <a:tc>
                  <a:txBody>
                    <a:bodyPr/>
                    <a:lstStyle/>
                    <a:p>
                      <a:r>
                        <a:rPr lang="en-US" sz="1200" dirty="0"/>
                        <a:t>Weekly Dev. Log</a:t>
                      </a:r>
                    </a:p>
                    <a:p>
                      <a:r>
                        <a:rPr lang="en-US" sz="1200" dirty="0"/>
                        <a:t>[10 %]</a:t>
                      </a:r>
                      <a:endParaRPr lang="en-ID" sz="1200" dirty="0"/>
                    </a:p>
                  </a:txBody>
                  <a:tcPr/>
                </a:tc>
                <a:tc>
                  <a:txBody>
                    <a:bodyPr/>
                    <a:lstStyle/>
                    <a:p>
                      <a:r>
                        <a:rPr lang="en-US" sz="1200" dirty="0"/>
                        <a:t>Not updated</a:t>
                      </a:r>
                    </a:p>
                    <a:p>
                      <a:r>
                        <a:rPr lang="en-US" sz="1200" dirty="0"/>
                        <a:t>[0-1 %]</a:t>
                      </a:r>
                      <a:endParaRPr lang="en-ID" sz="1200" dirty="0"/>
                    </a:p>
                  </a:txBody>
                  <a:tcPr/>
                </a:tc>
                <a:tc>
                  <a:txBody>
                    <a:bodyPr/>
                    <a:lstStyle/>
                    <a:p>
                      <a:r>
                        <a:rPr lang="en-US" sz="1200" dirty="0"/>
                        <a:t>Regularly Updated</a:t>
                      </a:r>
                    </a:p>
                    <a:p>
                      <a:r>
                        <a:rPr lang="en-US" sz="1200" dirty="0"/>
                        <a:t>[2-9%]</a:t>
                      </a:r>
                      <a:endParaRPr lang="en-ID" sz="1200" dirty="0"/>
                    </a:p>
                  </a:txBody>
                  <a:tcPr/>
                </a:tc>
                <a:tc>
                  <a:txBody>
                    <a:bodyPr/>
                    <a:lstStyle/>
                    <a:p>
                      <a:r>
                        <a:rPr lang="en-US" sz="1200" dirty="0"/>
                        <a:t>Always updated</a:t>
                      </a:r>
                    </a:p>
                    <a:p>
                      <a:r>
                        <a:rPr lang="en-US" sz="1200" dirty="0"/>
                        <a:t>[10%]</a:t>
                      </a:r>
                      <a:endParaRPr lang="en-ID" sz="1200" dirty="0"/>
                    </a:p>
                  </a:txBody>
                  <a:tcPr/>
                </a:tc>
                <a:extLst>
                  <a:ext uri="{0D108BD9-81ED-4DB2-BD59-A6C34878D82A}">
                    <a16:rowId xmlns:a16="http://schemas.microsoft.com/office/drawing/2014/main" val="672636744"/>
                  </a:ext>
                </a:extLst>
              </a:tr>
              <a:tr h="370840">
                <a:tc>
                  <a:txBody>
                    <a:bodyPr/>
                    <a:lstStyle/>
                    <a:p>
                      <a:r>
                        <a:rPr lang="en-US" sz="1200" dirty="0"/>
                        <a:t>Prototype</a:t>
                      </a:r>
                    </a:p>
                    <a:p>
                      <a:r>
                        <a:rPr lang="en-US" sz="1200" dirty="0"/>
                        <a:t>[20 %]</a:t>
                      </a:r>
                      <a:endParaRPr lang="en-ID" sz="1200" dirty="0"/>
                    </a:p>
                  </a:txBody>
                  <a:tcPr/>
                </a:tc>
                <a:tc>
                  <a:txBody>
                    <a:bodyPr/>
                    <a:lstStyle/>
                    <a:p>
                      <a:r>
                        <a:rPr lang="en-US" sz="1200" dirty="0"/>
                        <a:t>Reflecting the basic game </a:t>
                      </a:r>
                    </a:p>
                    <a:p>
                      <a:r>
                        <a:rPr lang="en-US" sz="1200" dirty="0"/>
                        <a:t>[0-6 %]</a:t>
                      </a:r>
                      <a:endParaRPr lang="en-ID" sz="1200" dirty="0"/>
                    </a:p>
                  </a:txBody>
                  <a:tcPr/>
                </a:tc>
                <a:tc>
                  <a:txBody>
                    <a:bodyPr/>
                    <a:lstStyle/>
                    <a:p>
                      <a:r>
                        <a:rPr lang="en-US" sz="1200" dirty="0"/>
                        <a:t>Reflecting the game twist </a:t>
                      </a:r>
                    </a:p>
                    <a:p>
                      <a:r>
                        <a:rPr lang="en-US" sz="1200" dirty="0"/>
                        <a:t>[7-12 %]</a:t>
                      </a:r>
                      <a:endParaRPr lang="en-ID" sz="1200" dirty="0"/>
                    </a:p>
                  </a:txBody>
                  <a:tcPr/>
                </a:tc>
                <a:tc>
                  <a:txBody>
                    <a:bodyPr/>
                    <a:lstStyle/>
                    <a:p>
                      <a:r>
                        <a:rPr lang="en-US" sz="1200" dirty="0"/>
                        <a:t>Reflecting the game flow [13-20 %]</a:t>
                      </a:r>
                      <a:endParaRPr lang="en-ID" sz="1200" dirty="0"/>
                    </a:p>
                  </a:txBody>
                  <a:tcPr/>
                </a:tc>
                <a:extLst>
                  <a:ext uri="{0D108BD9-81ED-4DB2-BD59-A6C34878D82A}">
                    <a16:rowId xmlns:a16="http://schemas.microsoft.com/office/drawing/2014/main" val="3585685056"/>
                  </a:ext>
                </a:extLst>
              </a:tr>
              <a:tr h="370840">
                <a:tc>
                  <a:txBody>
                    <a:bodyPr/>
                    <a:lstStyle/>
                    <a:p>
                      <a:r>
                        <a:rPr lang="en-US" sz="1200" dirty="0"/>
                        <a:t>Game Page</a:t>
                      </a:r>
                    </a:p>
                    <a:p>
                      <a:r>
                        <a:rPr lang="en-US" sz="1200" dirty="0"/>
                        <a:t>[10 %]</a:t>
                      </a:r>
                      <a:endParaRPr lang="en-ID" sz="1200" dirty="0"/>
                    </a:p>
                  </a:txBody>
                  <a:tcPr/>
                </a:tc>
                <a:tc>
                  <a:txBody>
                    <a:bodyPr/>
                    <a:lstStyle/>
                    <a:p>
                      <a:r>
                        <a:rPr lang="en-US" sz="1200" dirty="0"/>
                        <a:t>Game page is accessible</a:t>
                      </a:r>
                    </a:p>
                    <a:p>
                      <a:r>
                        <a:rPr lang="en-US" sz="1200" dirty="0"/>
                        <a:t>[0-2%]</a:t>
                      </a:r>
                      <a:endParaRPr lang="en-ID" sz="1200" dirty="0"/>
                    </a:p>
                  </a:txBody>
                  <a:tcPr/>
                </a:tc>
                <a:tc>
                  <a:txBody>
                    <a:bodyPr/>
                    <a:lstStyle/>
                    <a:p>
                      <a:r>
                        <a:rPr lang="en-US" sz="1200" dirty="0"/>
                        <a:t>It have a proper promotional art (e.g. animated gif &amp; banner) and theme [`3-8 %]</a:t>
                      </a:r>
                      <a:endParaRPr lang="en-ID" sz="1200" dirty="0"/>
                    </a:p>
                  </a:txBody>
                  <a:tcPr/>
                </a:tc>
                <a:tc>
                  <a:txBody>
                    <a:bodyPr/>
                    <a:lstStyle/>
                    <a:p>
                      <a:r>
                        <a:rPr lang="en-US" sz="1200" dirty="0"/>
                        <a:t>Complete information with trailer and promotional art [9-10%]</a:t>
                      </a:r>
                      <a:endParaRPr lang="en-ID" sz="1200" dirty="0"/>
                    </a:p>
                  </a:txBody>
                  <a:tcPr/>
                </a:tc>
                <a:extLst>
                  <a:ext uri="{0D108BD9-81ED-4DB2-BD59-A6C34878D82A}">
                    <a16:rowId xmlns:a16="http://schemas.microsoft.com/office/drawing/2014/main" val="1222729974"/>
                  </a:ext>
                </a:extLst>
              </a:tr>
              <a:tr h="370840">
                <a:tc>
                  <a:txBody>
                    <a:bodyPr/>
                    <a:lstStyle/>
                    <a:p>
                      <a:r>
                        <a:rPr lang="en-US" sz="1200" dirty="0"/>
                        <a:t>Uniqueness</a:t>
                      </a:r>
                    </a:p>
                    <a:p>
                      <a:r>
                        <a:rPr lang="en-US" sz="1200" dirty="0"/>
                        <a:t>[15 %]</a:t>
                      </a:r>
                      <a:endParaRPr lang="en-ID" sz="1200" dirty="0"/>
                    </a:p>
                  </a:txBody>
                  <a:tcPr/>
                </a:tc>
                <a:tc>
                  <a:txBody>
                    <a:bodyPr/>
                    <a:lstStyle/>
                    <a:p>
                      <a:r>
                        <a:rPr lang="en-US" sz="1200" dirty="0"/>
                        <a:t>Theme only</a:t>
                      </a:r>
                    </a:p>
                    <a:p>
                      <a:r>
                        <a:rPr lang="en-US" sz="1200" dirty="0"/>
                        <a:t>[0-5 %]</a:t>
                      </a:r>
                      <a:endParaRPr lang="en-ID" sz="1200" dirty="0"/>
                    </a:p>
                  </a:txBody>
                  <a:tcPr/>
                </a:tc>
                <a:tc>
                  <a:txBody>
                    <a:bodyPr/>
                    <a:lstStyle/>
                    <a:p>
                      <a:r>
                        <a:rPr lang="en-US" sz="1200" dirty="0"/>
                        <a:t>Gameplay</a:t>
                      </a:r>
                    </a:p>
                    <a:p>
                      <a:r>
                        <a:rPr lang="en-US" sz="1200" dirty="0"/>
                        <a:t>[6-10%]</a:t>
                      </a:r>
                      <a:endParaRPr lang="en-ID" sz="1200" dirty="0"/>
                    </a:p>
                  </a:txBody>
                  <a:tcPr/>
                </a:tc>
                <a:tc>
                  <a:txBody>
                    <a:bodyPr/>
                    <a:lstStyle/>
                    <a:p>
                      <a:r>
                        <a:rPr lang="en-US" sz="1200" dirty="0"/>
                        <a:t>Gameplay &amp; theme</a:t>
                      </a:r>
                    </a:p>
                    <a:p>
                      <a:r>
                        <a:rPr lang="en-US" sz="1200" dirty="0"/>
                        <a:t>[11-15%]</a:t>
                      </a:r>
                      <a:endParaRPr lang="en-ID" sz="1200" dirty="0"/>
                    </a:p>
                  </a:txBody>
                  <a:tcPr/>
                </a:tc>
                <a:extLst>
                  <a:ext uri="{0D108BD9-81ED-4DB2-BD59-A6C34878D82A}">
                    <a16:rowId xmlns:a16="http://schemas.microsoft.com/office/drawing/2014/main" val="434468674"/>
                  </a:ext>
                </a:extLst>
              </a:tr>
              <a:tr h="370840">
                <a:tc>
                  <a:txBody>
                    <a:bodyPr/>
                    <a:lstStyle/>
                    <a:p>
                      <a:r>
                        <a:rPr lang="en-US" sz="1200" dirty="0"/>
                        <a:t>Execution</a:t>
                      </a:r>
                    </a:p>
                    <a:p>
                      <a:r>
                        <a:rPr lang="en-US" sz="1200" dirty="0"/>
                        <a:t>[30 %]</a:t>
                      </a:r>
                      <a:endParaRPr lang="en-ID" sz="1200" dirty="0"/>
                    </a:p>
                  </a:txBody>
                  <a:tcPr/>
                </a:tc>
                <a:tc>
                  <a:txBody>
                    <a:bodyPr/>
                    <a:lstStyle/>
                    <a:p>
                      <a:r>
                        <a:rPr lang="en-US" sz="1200" dirty="0"/>
                        <a:t>Game has many bug, design flaws &amp; unimplemented design.</a:t>
                      </a:r>
                    </a:p>
                    <a:p>
                      <a:r>
                        <a:rPr lang="en-US" sz="1200" dirty="0"/>
                        <a:t>[0-10 %]</a:t>
                      </a:r>
                      <a:endParaRPr lang="en-ID" sz="1200" dirty="0"/>
                    </a:p>
                  </a:txBody>
                  <a:tcPr/>
                </a:tc>
                <a:tc>
                  <a:txBody>
                    <a:bodyPr/>
                    <a:lstStyle/>
                    <a:p>
                      <a:r>
                        <a:rPr lang="en-US" sz="1200" dirty="0"/>
                        <a:t>Game has moderately bug and design flaws.</a:t>
                      </a:r>
                    </a:p>
                    <a:p>
                      <a:r>
                        <a:rPr lang="en-US" sz="1200" dirty="0"/>
                        <a:t>[11 - 20%]</a:t>
                      </a:r>
                      <a:endParaRPr lang="en-ID" sz="1200" dirty="0"/>
                    </a:p>
                  </a:txBody>
                  <a:tcPr/>
                </a:tc>
                <a:tc>
                  <a:txBody>
                    <a:bodyPr/>
                    <a:lstStyle/>
                    <a:p>
                      <a:r>
                        <a:rPr lang="en-US" sz="1200" dirty="0"/>
                        <a:t>Game is complete with moderately bug and design flaws.</a:t>
                      </a:r>
                    </a:p>
                    <a:p>
                      <a:r>
                        <a:rPr lang="en-US" sz="1200" dirty="0"/>
                        <a:t>[21-30 %]</a:t>
                      </a:r>
                      <a:endParaRPr lang="en-ID" sz="1200" dirty="0"/>
                    </a:p>
                  </a:txBody>
                  <a:tcPr/>
                </a:tc>
                <a:extLst>
                  <a:ext uri="{0D108BD9-81ED-4DB2-BD59-A6C34878D82A}">
                    <a16:rowId xmlns:a16="http://schemas.microsoft.com/office/drawing/2014/main" val="857252209"/>
                  </a:ext>
                </a:extLst>
              </a:tr>
              <a:tr h="370840">
                <a:tc>
                  <a:txBody>
                    <a:bodyPr/>
                    <a:lstStyle/>
                    <a:p>
                      <a:r>
                        <a:rPr lang="en-US" sz="1200" dirty="0"/>
                        <a:t>Completion</a:t>
                      </a:r>
                    </a:p>
                    <a:p>
                      <a:r>
                        <a:rPr lang="en-US" sz="1200" dirty="0"/>
                        <a:t>[15 %]</a:t>
                      </a:r>
                      <a:endParaRPr lang="en-ID" sz="1200" dirty="0"/>
                    </a:p>
                  </a:txBody>
                  <a:tcPr/>
                </a:tc>
                <a:tc>
                  <a:txBody>
                    <a:bodyPr/>
                    <a:lstStyle/>
                    <a:p>
                      <a:r>
                        <a:rPr lang="en-US" sz="1200" dirty="0"/>
                        <a:t>Game can not be ended or have an incomplete loop</a:t>
                      </a:r>
                    </a:p>
                    <a:p>
                      <a:r>
                        <a:rPr lang="en-US" sz="1200" dirty="0"/>
                        <a:t>[0-5 %]</a:t>
                      </a:r>
                      <a:endParaRPr lang="en-ID" sz="1200" dirty="0"/>
                    </a:p>
                  </a:txBody>
                  <a:tcPr/>
                </a:tc>
                <a:tc>
                  <a:txBody>
                    <a:bodyPr/>
                    <a:lstStyle/>
                    <a:p>
                      <a:r>
                        <a:rPr lang="en-US" sz="1200" dirty="0"/>
                        <a:t>Game can not be ended or have an incomplete loop but have a finished game element.</a:t>
                      </a:r>
                    </a:p>
                    <a:p>
                      <a:r>
                        <a:rPr lang="en-US" sz="1200" dirty="0"/>
                        <a:t>[6-10%]</a:t>
                      </a:r>
                      <a:endParaRPr lang="en-ID" sz="1200" dirty="0"/>
                    </a:p>
                  </a:txBody>
                  <a:tcPr/>
                </a:tc>
                <a:tc>
                  <a:txBody>
                    <a:bodyPr/>
                    <a:lstStyle/>
                    <a:p>
                      <a:r>
                        <a:rPr lang="en-US" sz="1200" dirty="0"/>
                        <a:t>Game can be ended or have a complete loop with a finished game element</a:t>
                      </a:r>
                    </a:p>
                    <a:p>
                      <a:r>
                        <a:rPr lang="en-US" sz="1200" dirty="0"/>
                        <a:t>[11-15%]</a:t>
                      </a:r>
                      <a:endParaRPr lang="en-ID" sz="1200" dirty="0"/>
                    </a:p>
                  </a:txBody>
                  <a:tcPr/>
                </a:tc>
                <a:extLst>
                  <a:ext uri="{0D108BD9-81ED-4DB2-BD59-A6C34878D82A}">
                    <a16:rowId xmlns:a16="http://schemas.microsoft.com/office/drawing/2014/main" val="3181239215"/>
                  </a:ext>
                </a:extLst>
              </a:tr>
            </a:tbl>
          </a:graphicData>
        </a:graphic>
      </p:graphicFrame>
    </p:spTree>
    <p:extLst>
      <p:ext uri="{BB962C8B-B14F-4D97-AF65-F5344CB8AC3E}">
        <p14:creationId xmlns:p14="http://schemas.microsoft.com/office/powerpoint/2010/main" val="141138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8DDEFE5-2EA7-455B-9AEE-70BF840D33A1}"/>
              </a:ext>
            </a:extLst>
          </p:cNvPr>
          <p:cNvSpPr>
            <a:spLocks noGrp="1"/>
          </p:cNvSpPr>
          <p:nvPr>
            <p:ph type="title"/>
          </p:nvPr>
        </p:nvSpPr>
        <p:spPr/>
        <p:txBody>
          <a:bodyPr/>
          <a:lstStyle/>
          <a:p>
            <a:r>
              <a:rPr lang="en-US" dirty="0"/>
              <a:t>Game Theme</a:t>
            </a:r>
            <a:endParaRPr lang="en-ID" dirty="0"/>
          </a:p>
        </p:txBody>
      </p:sp>
      <p:sp>
        <p:nvSpPr>
          <p:cNvPr id="3" name="Tampungan Konten 2">
            <a:extLst>
              <a:ext uri="{FF2B5EF4-FFF2-40B4-BE49-F238E27FC236}">
                <a16:creationId xmlns:a16="http://schemas.microsoft.com/office/drawing/2014/main" id="{39ED0725-62AE-45C8-9B76-9DF395A6CFE8}"/>
              </a:ext>
            </a:extLst>
          </p:cNvPr>
          <p:cNvSpPr>
            <a:spLocks noGrp="1"/>
          </p:cNvSpPr>
          <p:nvPr>
            <p:ph idx="1"/>
          </p:nvPr>
        </p:nvSpPr>
        <p:spPr/>
        <p:txBody>
          <a:bodyPr/>
          <a:lstStyle/>
          <a:p>
            <a:pPr marL="0" indent="0">
              <a:buNone/>
            </a:pPr>
            <a:endParaRPr lang="en-US" dirty="0"/>
          </a:p>
          <a:p>
            <a:endParaRPr lang="en-ID" dirty="0"/>
          </a:p>
        </p:txBody>
      </p:sp>
      <p:sp>
        <p:nvSpPr>
          <p:cNvPr id="4" name="Subjudul 3">
            <a:extLst>
              <a:ext uri="{FF2B5EF4-FFF2-40B4-BE49-F238E27FC236}">
                <a16:creationId xmlns:a16="http://schemas.microsoft.com/office/drawing/2014/main" id="{92A02EAC-003A-4C26-BF8A-8AD1262F6773}"/>
              </a:ext>
            </a:extLst>
          </p:cNvPr>
          <p:cNvSpPr>
            <a:spLocks noGrp="1"/>
          </p:cNvSpPr>
          <p:nvPr>
            <p:ph type="subTitle" idx="13"/>
          </p:nvPr>
        </p:nvSpPr>
        <p:spPr/>
        <p:txBody>
          <a:bodyPr/>
          <a:lstStyle/>
          <a:p>
            <a:pPr marL="0" indent="0">
              <a:buNone/>
            </a:pPr>
            <a:r>
              <a:rPr lang="en-US" dirty="0"/>
              <a:t>PLATFORMER WITH A TWIST</a:t>
            </a:r>
            <a:endParaRPr lang="en-ID" dirty="0"/>
          </a:p>
        </p:txBody>
      </p:sp>
      <p:pic>
        <p:nvPicPr>
          <p:cNvPr id="5" name="Picture 2" descr="Image result for braid game gif">
            <a:extLst>
              <a:ext uri="{FF2B5EF4-FFF2-40B4-BE49-F238E27FC236}">
                <a16:creationId xmlns:a16="http://schemas.microsoft.com/office/drawing/2014/main" id="{5774065F-DBCC-4ACD-AAFA-81F8CADC1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20462"/>
            <a:ext cx="238125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limbo gif">
            <a:extLst>
              <a:ext uri="{FF2B5EF4-FFF2-40B4-BE49-F238E27FC236}">
                <a16:creationId xmlns:a16="http://schemas.microsoft.com/office/drawing/2014/main" id="{C2CF04EA-E0FF-42F9-B0AC-A0DDF76C04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01412"/>
            <a:ext cx="23336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nihilumbra gif">
            <a:extLst>
              <a:ext uri="{FF2B5EF4-FFF2-40B4-BE49-F238E27FC236}">
                <a16:creationId xmlns:a16="http://schemas.microsoft.com/office/drawing/2014/main" id="{3AFF71F3-AEE4-422A-9227-5F753317A46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00453" y="3510937"/>
            <a:ext cx="37846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unin game">
            <a:extLst>
              <a:ext uri="{FF2B5EF4-FFF2-40B4-BE49-F238E27FC236}">
                <a16:creationId xmlns:a16="http://schemas.microsoft.com/office/drawing/2014/main" id="{362933EE-7A5A-4154-A75F-2B0C384E618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58477" y="381000"/>
            <a:ext cx="3909652" cy="219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06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8DDEFE5-2EA7-455B-9AEE-70BF840D33A1}"/>
              </a:ext>
            </a:extLst>
          </p:cNvPr>
          <p:cNvSpPr>
            <a:spLocks noGrp="1"/>
          </p:cNvSpPr>
          <p:nvPr>
            <p:ph type="title"/>
          </p:nvPr>
        </p:nvSpPr>
        <p:spPr/>
        <p:txBody>
          <a:bodyPr/>
          <a:lstStyle/>
          <a:p>
            <a:r>
              <a:rPr lang="en-US" dirty="0"/>
              <a:t>Game Theme</a:t>
            </a:r>
            <a:endParaRPr lang="en-ID" dirty="0"/>
          </a:p>
        </p:txBody>
      </p:sp>
      <p:sp>
        <p:nvSpPr>
          <p:cNvPr id="3" name="Tampungan Konten 2">
            <a:extLst>
              <a:ext uri="{FF2B5EF4-FFF2-40B4-BE49-F238E27FC236}">
                <a16:creationId xmlns:a16="http://schemas.microsoft.com/office/drawing/2014/main" id="{39ED0725-62AE-45C8-9B76-9DF395A6CFE8}"/>
              </a:ext>
            </a:extLst>
          </p:cNvPr>
          <p:cNvSpPr>
            <a:spLocks noGrp="1"/>
          </p:cNvSpPr>
          <p:nvPr>
            <p:ph idx="1"/>
          </p:nvPr>
        </p:nvSpPr>
        <p:spPr>
          <a:xfrm>
            <a:off x="1911350" y="3429001"/>
            <a:ext cx="6837114" cy="3040422"/>
          </a:xfrm>
        </p:spPr>
        <p:txBody>
          <a:bodyPr/>
          <a:lstStyle/>
          <a:p>
            <a:pPr marL="0" indent="0">
              <a:buNone/>
            </a:pPr>
            <a:r>
              <a:rPr lang="en-US" dirty="0"/>
              <a:t>Member/ team	: 1-5</a:t>
            </a:r>
          </a:p>
          <a:p>
            <a:pPr marL="0" indent="0">
              <a:buNone/>
            </a:pPr>
            <a:r>
              <a:rPr lang="en-US" dirty="0"/>
              <a:t>Platform	: PC</a:t>
            </a:r>
          </a:p>
          <a:p>
            <a:pPr marL="0" indent="0">
              <a:buNone/>
            </a:pPr>
            <a:endParaRPr lang="en-US" dirty="0"/>
          </a:p>
          <a:p>
            <a:pPr marL="0" indent="0">
              <a:buNone/>
            </a:pPr>
            <a:r>
              <a:rPr lang="en-US" dirty="0"/>
              <a:t>All team is formed on Week 3</a:t>
            </a:r>
          </a:p>
          <a:p>
            <a:r>
              <a:rPr lang="en-US" dirty="0"/>
              <a:t>Name of the team</a:t>
            </a:r>
          </a:p>
          <a:p>
            <a:r>
              <a:rPr lang="en-US" dirty="0"/>
              <a:t>Itch.io private link</a:t>
            </a:r>
          </a:p>
          <a:p>
            <a:r>
              <a:rPr lang="en-US" dirty="0" err="1"/>
              <a:t>Devlog</a:t>
            </a:r>
            <a:r>
              <a:rPr lang="en-US" dirty="0"/>
              <a:t> regarding the basic of your game idea and team member with their role (min. 250 words)</a:t>
            </a:r>
          </a:p>
          <a:p>
            <a:pPr marL="0" indent="0">
              <a:buNone/>
            </a:pPr>
            <a:endParaRPr lang="en-US" dirty="0"/>
          </a:p>
          <a:p>
            <a:endParaRPr lang="en-ID" dirty="0"/>
          </a:p>
        </p:txBody>
      </p:sp>
      <p:sp>
        <p:nvSpPr>
          <p:cNvPr id="4" name="Subjudul 3">
            <a:extLst>
              <a:ext uri="{FF2B5EF4-FFF2-40B4-BE49-F238E27FC236}">
                <a16:creationId xmlns:a16="http://schemas.microsoft.com/office/drawing/2014/main" id="{92A02EAC-003A-4C26-BF8A-8AD1262F6773}"/>
              </a:ext>
            </a:extLst>
          </p:cNvPr>
          <p:cNvSpPr>
            <a:spLocks noGrp="1"/>
          </p:cNvSpPr>
          <p:nvPr>
            <p:ph type="subTitle" idx="13"/>
          </p:nvPr>
        </p:nvSpPr>
        <p:spPr/>
        <p:txBody>
          <a:bodyPr/>
          <a:lstStyle/>
          <a:p>
            <a:pPr marL="0" indent="0">
              <a:buNone/>
            </a:pPr>
            <a:r>
              <a:rPr lang="en-US" dirty="0"/>
              <a:t>PLATFORMER WITH A TWIST</a:t>
            </a:r>
            <a:endParaRPr lang="en-ID" dirty="0"/>
          </a:p>
        </p:txBody>
      </p:sp>
    </p:spTree>
    <p:extLst>
      <p:ext uri="{BB962C8B-B14F-4D97-AF65-F5344CB8AC3E}">
        <p14:creationId xmlns:p14="http://schemas.microsoft.com/office/powerpoint/2010/main" val="4163630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976FAD0-DB56-433B-9D45-82A073A7992F}"/>
              </a:ext>
            </a:extLst>
          </p:cNvPr>
          <p:cNvSpPr>
            <a:spLocks noGrp="1"/>
          </p:cNvSpPr>
          <p:nvPr>
            <p:ph type="title"/>
          </p:nvPr>
        </p:nvSpPr>
        <p:spPr/>
        <p:txBody>
          <a:bodyPr/>
          <a:lstStyle/>
          <a:p>
            <a:r>
              <a:rPr lang="en-US" dirty="0"/>
              <a:t>Weekly </a:t>
            </a:r>
            <a:r>
              <a:rPr lang="en-US" dirty="0" err="1"/>
              <a:t>Devlog</a:t>
            </a:r>
            <a:endParaRPr lang="en-ID" dirty="0"/>
          </a:p>
        </p:txBody>
      </p:sp>
      <p:pic>
        <p:nvPicPr>
          <p:cNvPr id="5" name="Gambar 4">
            <a:extLst>
              <a:ext uri="{FF2B5EF4-FFF2-40B4-BE49-F238E27FC236}">
                <a16:creationId xmlns:a16="http://schemas.microsoft.com/office/drawing/2014/main" id="{1D718F22-FA91-4D00-AD71-FC6A04B3DC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69004" y="2971800"/>
            <a:ext cx="7315200" cy="3766242"/>
          </a:xfrm>
          <a:prstGeom prst="rect">
            <a:avLst/>
          </a:prstGeom>
        </p:spPr>
      </p:pic>
    </p:spTree>
    <p:extLst>
      <p:ext uri="{BB962C8B-B14F-4D97-AF65-F5344CB8AC3E}">
        <p14:creationId xmlns:p14="http://schemas.microsoft.com/office/powerpoint/2010/main" val="389269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DCBA8CB-1BA5-4120-A871-4470510492DB}"/>
              </a:ext>
            </a:extLst>
          </p:cNvPr>
          <p:cNvSpPr>
            <a:spLocks noGrp="1"/>
          </p:cNvSpPr>
          <p:nvPr>
            <p:ph type="title"/>
          </p:nvPr>
        </p:nvSpPr>
        <p:spPr/>
        <p:txBody>
          <a:bodyPr/>
          <a:lstStyle/>
          <a:p>
            <a:r>
              <a:rPr lang="en-US" dirty="0"/>
              <a:t>Game Page</a:t>
            </a:r>
            <a:endParaRPr lang="en-ID" dirty="0"/>
          </a:p>
        </p:txBody>
      </p:sp>
      <p:pic>
        <p:nvPicPr>
          <p:cNvPr id="5" name="Gambar 4">
            <a:extLst>
              <a:ext uri="{FF2B5EF4-FFF2-40B4-BE49-F238E27FC236}">
                <a16:creationId xmlns:a16="http://schemas.microsoft.com/office/drawing/2014/main" id="{A331D57E-F817-45D0-A9EF-E916478EA8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1800" y="3200400"/>
            <a:ext cx="4876800" cy="3331082"/>
          </a:xfrm>
          <a:prstGeom prst="rect">
            <a:avLst/>
          </a:prstGeom>
        </p:spPr>
      </p:pic>
    </p:spTree>
    <p:extLst>
      <p:ext uri="{BB962C8B-B14F-4D97-AF65-F5344CB8AC3E}">
        <p14:creationId xmlns:p14="http://schemas.microsoft.com/office/powerpoint/2010/main" val="257061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ctrTitle"/>
          </p:nvPr>
        </p:nvSpPr>
        <p:spPr/>
        <p:txBody>
          <a:bodyPr/>
          <a:lstStyle/>
          <a:p>
            <a:r>
              <a:rPr lang="en-ID" dirty="0"/>
              <a:t>Current 2D game?</a:t>
            </a:r>
          </a:p>
        </p:txBody>
      </p:sp>
      <p:sp>
        <p:nvSpPr>
          <p:cNvPr id="3" name="Subjudu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689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ower 57">
            <a:extLst>
              <a:ext uri="{FF2B5EF4-FFF2-40B4-BE49-F238E27FC236}">
                <a16:creationId xmlns:a16="http://schemas.microsoft.com/office/drawing/2014/main" id="{6739B728-8451-4059-A688-FFBF9B16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438150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kopanitosoccer.com/media/screenshots/1.jpg">
            <a:extLst>
              <a:ext uri="{FF2B5EF4-FFF2-40B4-BE49-F238E27FC236}">
                <a16:creationId xmlns:a16="http://schemas.microsoft.com/office/drawing/2014/main" id="{B0C184FC-EF93-427E-AE2E-E075B5372C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191000"/>
            <a:ext cx="4030133"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95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ownwell shmup game">
            <a:extLst>
              <a:ext uri="{FF2B5EF4-FFF2-40B4-BE49-F238E27FC236}">
                <a16:creationId xmlns:a16="http://schemas.microsoft.com/office/drawing/2014/main" id="{78CFFE1E-A873-434B-8A99-4E06A75C81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4419600"/>
            <a:ext cx="4030133" cy="2266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roforce">
            <a:extLst>
              <a:ext uri="{FF2B5EF4-FFF2-40B4-BE49-F238E27FC236}">
                <a16:creationId xmlns:a16="http://schemas.microsoft.com/office/drawing/2014/main" id="{5D2CF77F-07F0-45B0-86EA-2212DF3346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4605867"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84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ctrTitle"/>
          </p:nvPr>
        </p:nvSpPr>
        <p:spPr/>
        <p:txBody>
          <a:bodyPr/>
          <a:lstStyle/>
          <a:p>
            <a:r>
              <a:rPr lang="en-ID" dirty="0"/>
              <a:t>2D Game History</a:t>
            </a:r>
          </a:p>
        </p:txBody>
      </p:sp>
      <p:sp>
        <p:nvSpPr>
          <p:cNvPr id="3" name="Subjudu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3309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a:t>Spacewar! - 1962</a:t>
            </a:r>
          </a:p>
        </p:txBody>
      </p:sp>
      <p:sp>
        <p:nvSpPr>
          <p:cNvPr id="28675" name="Rectangle 3"/>
          <p:cNvSpPr>
            <a:spLocks noGrp="1" noChangeArrowheads="1"/>
          </p:cNvSpPr>
          <p:nvPr>
            <p:ph type="body" sz="half" idx="1"/>
          </p:nvPr>
        </p:nvSpPr>
        <p:spPr>
          <a:xfrm>
            <a:off x="1219200" y="1600200"/>
            <a:ext cx="4000500" cy="4530725"/>
          </a:xfrm>
        </p:spPr>
        <p:txBody>
          <a:bodyPr>
            <a:normAutofit/>
          </a:bodyPr>
          <a:lstStyle/>
          <a:p>
            <a:pPr eaLnBrk="1" hangingPunct="1">
              <a:lnSpc>
                <a:spcPct val="90000"/>
              </a:lnSpc>
            </a:pPr>
            <a:r>
              <a:rPr lang="en-US" altLang="en-US" sz="2000" dirty="0"/>
              <a:t>Stephen "Slug" Russell, MIT </a:t>
            </a:r>
          </a:p>
          <a:p>
            <a:pPr eaLnBrk="1" hangingPunct="1">
              <a:lnSpc>
                <a:spcPct val="90000"/>
              </a:lnSpc>
            </a:pPr>
            <a:r>
              <a:rPr lang="en-US" altLang="en-US" sz="2000" dirty="0"/>
              <a:t>DEC PDP-1 assembler in 1962</a:t>
            </a:r>
          </a:p>
          <a:p>
            <a:pPr eaLnBrk="1" hangingPunct="1">
              <a:lnSpc>
                <a:spcPct val="90000"/>
              </a:lnSpc>
            </a:pPr>
            <a:r>
              <a:rPr lang="en-US" altLang="en-US" sz="2000" dirty="0"/>
              <a:t>Demonstrate the Type 30 Precision CRT Display </a:t>
            </a:r>
          </a:p>
          <a:p>
            <a:pPr lvl="1" eaLnBrk="1" hangingPunct="1">
              <a:lnSpc>
                <a:spcPct val="90000"/>
              </a:lnSpc>
            </a:pPr>
            <a:r>
              <a:rPr lang="en-US" altLang="en-US" sz="1800" dirty="0"/>
              <a:t>“It should demonstrate as many of the computer's resources as possible, and tax those resources to the limit; </a:t>
            </a:r>
          </a:p>
          <a:p>
            <a:pPr lvl="1" eaLnBrk="1" hangingPunct="1">
              <a:lnSpc>
                <a:spcPct val="90000"/>
              </a:lnSpc>
            </a:pPr>
            <a:r>
              <a:rPr lang="en-US" altLang="en-US" sz="1800" dirty="0"/>
              <a:t>Within a consistent framework, it should be interesting, which means every run should be different; </a:t>
            </a:r>
          </a:p>
          <a:p>
            <a:pPr lvl="1" eaLnBrk="1" hangingPunct="1">
              <a:lnSpc>
                <a:spcPct val="90000"/>
              </a:lnSpc>
            </a:pPr>
            <a:r>
              <a:rPr lang="en-US" altLang="en-US" sz="1800" dirty="0"/>
              <a:t>It should involve the onlooker in a pleasurable and active way -- in short, it should be a game.” </a:t>
            </a:r>
          </a:p>
        </p:txBody>
      </p:sp>
      <p:pic>
        <p:nvPicPr>
          <p:cNvPr id="28676" name="Picture 4" descr="spacewa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024563" y="1557338"/>
            <a:ext cx="1571625" cy="1333500"/>
          </a:xfrm>
          <a:noFill/>
        </p:spPr>
      </p:pic>
      <p:pic>
        <p:nvPicPr>
          <p:cNvPr id="28677" name="Picture 5" descr="spacewar_pdp1"/>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651500" y="3141663"/>
            <a:ext cx="2354263" cy="2989262"/>
          </a:xfrm>
          <a:noFill/>
        </p:spPr>
      </p:pic>
    </p:spTree>
    <p:extLst>
      <p:ext uri="{BB962C8B-B14F-4D97-AF65-F5344CB8AC3E}">
        <p14:creationId xmlns:p14="http://schemas.microsoft.com/office/powerpoint/2010/main" val="175100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060848"/>
            <a:ext cx="7453064" cy="4492352"/>
          </a:xfrm>
        </p:spPr>
        <p:txBody>
          <a:bodyPr>
            <a:normAutofit/>
          </a:bodyPr>
          <a:lstStyle/>
          <a:p>
            <a:pPr algn="ctr"/>
            <a:br>
              <a:rPr lang="en-US" sz="2400" dirty="0"/>
            </a:br>
            <a:br>
              <a:rPr lang="en-US" sz="2400" dirty="0"/>
            </a:br>
            <a:r>
              <a:rPr lang="en-US" sz="2400" dirty="0"/>
              <a:t>These slides have been adapted from:</a:t>
            </a:r>
            <a:br>
              <a:rPr lang="en-US" sz="2400" dirty="0"/>
            </a:br>
            <a:br>
              <a:rPr lang="en-US" sz="2400" dirty="0"/>
            </a:br>
            <a:r>
              <a:rPr lang="en-US" sz="2400" dirty="0"/>
              <a:t>Pereira, V. (2014). Learning Unity 2D Game Development by Example, </a:t>
            </a:r>
            <a:r>
              <a:rPr lang="en-US" sz="2400" dirty="0" err="1"/>
              <a:t>Packt</a:t>
            </a:r>
            <a:r>
              <a:rPr lang="en-US" sz="2400" dirty="0"/>
              <a:t> Publishing, Inc. San Francisco. ISBN: </a:t>
            </a:r>
            <a:r>
              <a:rPr lang="en-ID" sz="2400" dirty="0"/>
              <a:t>9781783559046</a:t>
            </a:r>
            <a:br>
              <a:rPr lang="en-US" sz="2400" dirty="0"/>
            </a:br>
            <a:br>
              <a:rPr lang="en-US" sz="2400" dirty="0"/>
            </a:br>
            <a:r>
              <a:rPr lang="en-US" sz="2400" dirty="0"/>
              <a:t>Chapter 1</a:t>
            </a:r>
            <a:br>
              <a:rPr lang="en-US" sz="2400" dirty="0"/>
            </a:br>
            <a:endParaRPr lang="id-ID" dirty="0"/>
          </a:p>
        </p:txBody>
      </p:sp>
      <p:sp>
        <p:nvSpPr>
          <p:cNvPr id="5" name="TextBox 4"/>
          <p:cNvSpPr txBox="1"/>
          <p:nvPr/>
        </p:nvSpPr>
        <p:spPr>
          <a:xfrm>
            <a:off x="3048000" y="816114"/>
            <a:ext cx="4169668" cy="707886"/>
          </a:xfrm>
          <a:prstGeom prst="rect">
            <a:avLst/>
          </a:prstGeom>
          <a:noFill/>
        </p:spPr>
        <p:txBody>
          <a:bodyPr wrap="none" rtlCol="0">
            <a:spAutoFit/>
          </a:bodyPr>
          <a:lstStyle/>
          <a:p>
            <a:r>
              <a:rPr lang="en-US" sz="4000" b="1" dirty="0"/>
              <a:t>Acknowledgement</a:t>
            </a:r>
          </a:p>
        </p:txBody>
      </p:sp>
    </p:spTree>
    <p:extLst>
      <p:ext uri="{BB962C8B-B14F-4D97-AF65-F5344CB8AC3E}">
        <p14:creationId xmlns:p14="http://schemas.microsoft.com/office/powerpoint/2010/main" val="994908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Tennis for Two - 1958</a:t>
            </a:r>
          </a:p>
        </p:txBody>
      </p:sp>
      <p:sp>
        <p:nvSpPr>
          <p:cNvPr id="29699" name="Rectangle 3"/>
          <p:cNvSpPr>
            <a:spLocks noGrp="1" noChangeArrowheads="1"/>
          </p:cNvSpPr>
          <p:nvPr>
            <p:ph type="body" sz="half" idx="1"/>
          </p:nvPr>
        </p:nvSpPr>
        <p:spPr>
          <a:xfrm>
            <a:off x="914400" y="1600200"/>
            <a:ext cx="3581400" cy="4530725"/>
          </a:xfrm>
        </p:spPr>
        <p:txBody>
          <a:bodyPr/>
          <a:lstStyle/>
          <a:p>
            <a:pPr eaLnBrk="1" hangingPunct="1"/>
            <a:r>
              <a:rPr lang="en-US" altLang="en-US" sz="2600" dirty="0"/>
              <a:t>William </a:t>
            </a:r>
            <a:r>
              <a:rPr lang="en-US" altLang="en-US" sz="2600" dirty="0" err="1"/>
              <a:t>Higinbotham</a:t>
            </a:r>
            <a:endParaRPr lang="en-US" altLang="en-US" sz="2600" dirty="0"/>
          </a:p>
          <a:p>
            <a:pPr eaLnBrk="1" hangingPunct="1"/>
            <a:r>
              <a:rPr lang="en-US" altLang="en-US" sz="2600" dirty="0"/>
              <a:t>Demonstrate system</a:t>
            </a:r>
          </a:p>
          <a:p>
            <a:pPr lvl="1" eaLnBrk="1" hangingPunct="1"/>
            <a:r>
              <a:rPr lang="en-US" altLang="en-US" sz="2200" dirty="0"/>
              <a:t>Analog computer</a:t>
            </a:r>
          </a:p>
          <a:p>
            <a:pPr lvl="1" eaLnBrk="1" hangingPunct="1"/>
            <a:r>
              <a:rPr lang="en-US" altLang="en-US" sz="2200" i="1" dirty="0">
                <a:solidFill>
                  <a:srgbClr val="990033"/>
                </a:solidFill>
              </a:rPr>
              <a:t>Real-time game</a:t>
            </a:r>
          </a:p>
          <a:p>
            <a:pPr algn="ctr" eaLnBrk="1" hangingPunct="1"/>
            <a:endParaRPr lang="en-US" altLang="en-US" sz="2600" dirty="0"/>
          </a:p>
          <a:p>
            <a:pPr eaLnBrk="1" hangingPunct="1"/>
            <a:endParaRPr lang="en-US" altLang="en-US" sz="2600" dirty="0"/>
          </a:p>
        </p:txBody>
      </p:sp>
      <p:pic>
        <p:nvPicPr>
          <p:cNvPr id="29700" name="Picture 4" descr="tennis_for_two_195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110163" y="1600200"/>
            <a:ext cx="3114675" cy="2189163"/>
          </a:xfrm>
          <a:noFill/>
        </p:spPr>
      </p:pic>
      <p:pic>
        <p:nvPicPr>
          <p:cNvPr id="29701" name="Picture 5" descr="higinbotham"/>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981700" y="4121150"/>
            <a:ext cx="1371600" cy="1828800"/>
          </a:xfrm>
          <a:noFill/>
        </p:spPr>
      </p:pic>
      <p:pic>
        <p:nvPicPr>
          <p:cNvPr id="29702" name="Picture 6" descr="tennis_for_two_displ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519488"/>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80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a:t>A.S. Douglas - 1952</a:t>
            </a:r>
          </a:p>
        </p:txBody>
      </p:sp>
      <p:sp>
        <p:nvSpPr>
          <p:cNvPr id="30723" name="Rectangle 3"/>
          <p:cNvSpPr>
            <a:spLocks noGrp="1" noChangeArrowheads="1"/>
          </p:cNvSpPr>
          <p:nvPr>
            <p:ph type="body" sz="half" idx="1"/>
          </p:nvPr>
        </p:nvSpPr>
        <p:spPr>
          <a:xfrm>
            <a:off x="1219200" y="1600200"/>
            <a:ext cx="3276600" cy="4530725"/>
          </a:xfrm>
        </p:spPr>
        <p:txBody>
          <a:bodyPr>
            <a:normAutofit fontScale="92500"/>
          </a:bodyPr>
          <a:lstStyle/>
          <a:p>
            <a:pPr eaLnBrk="1" hangingPunct="1"/>
            <a:r>
              <a:rPr lang="en-US" altLang="en-US" sz="2600" dirty="0"/>
              <a:t>Part of Ph.D. thesis in Human-Computer Interaction</a:t>
            </a:r>
          </a:p>
          <a:p>
            <a:pPr lvl="1" eaLnBrk="1" hangingPunct="1"/>
            <a:r>
              <a:rPr lang="en-US" altLang="en-US" sz="2200" dirty="0"/>
              <a:t>Tic-Tac-Toe</a:t>
            </a:r>
          </a:p>
          <a:p>
            <a:pPr lvl="1" eaLnBrk="1" hangingPunct="1"/>
            <a:r>
              <a:rPr lang="en-US" altLang="en-US" sz="2200" dirty="0"/>
              <a:t>Play by dialing numbers</a:t>
            </a:r>
          </a:p>
          <a:p>
            <a:pPr lvl="1" eaLnBrk="1" hangingPunct="1"/>
            <a:r>
              <a:rPr lang="en-US" altLang="en-US" sz="2200" i="1" dirty="0">
                <a:solidFill>
                  <a:srgbClr val="990033"/>
                </a:solidFill>
              </a:rPr>
              <a:t>Computer opponent</a:t>
            </a:r>
          </a:p>
          <a:p>
            <a:pPr eaLnBrk="1" hangingPunct="1"/>
            <a:endParaRPr lang="en-US" altLang="en-US" sz="2600" dirty="0"/>
          </a:p>
          <a:p>
            <a:pPr eaLnBrk="1" hangingPunct="1"/>
            <a:r>
              <a:rPr lang="en-US" altLang="en-US" sz="2600" dirty="0"/>
              <a:t>Emulator</a:t>
            </a:r>
          </a:p>
          <a:p>
            <a:pPr lvl="1" eaLnBrk="1" hangingPunct="1"/>
            <a:r>
              <a:rPr lang="en-US" altLang="en-US" sz="2200" dirty="0"/>
              <a:t>http://www.dcs.warwick.ac.uk/~edsac/</a:t>
            </a:r>
          </a:p>
        </p:txBody>
      </p:sp>
      <p:pic>
        <p:nvPicPr>
          <p:cNvPr id="30724" name="Picture 4" descr="ttt_play2"/>
          <p:cNvPicPr>
            <a:picLocks noGrp="1" noChangeAspect="1" noChangeArrowheads="1" noCrop="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594350" y="1052513"/>
            <a:ext cx="1714500" cy="1400175"/>
          </a:xfrm>
          <a:noFill/>
        </p:spPr>
      </p:pic>
      <p:pic>
        <p:nvPicPr>
          <p:cNvPr id="30725" name="Picture 5" descr="edsac"/>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307013" y="2852738"/>
            <a:ext cx="3297237" cy="2652712"/>
          </a:xfrm>
          <a:noFill/>
        </p:spPr>
      </p:pic>
    </p:spTree>
    <p:extLst>
      <p:ext uri="{BB962C8B-B14F-4D97-AF65-F5344CB8AC3E}">
        <p14:creationId xmlns:p14="http://schemas.microsoft.com/office/powerpoint/2010/main" val="3720561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a:t>Ralph Baer - 1951</a:t>
            </a:r>
          </a:p>
        </p:txBody>
      </p:sp>
      <p:sp>
        <p:nvSpPr>
          <p:cNvPr id="31747" name="Rectangle 3"/>
          <p:cNvSpPr>
            <a:spLocks noGrp="1" noChangeArrowheads="1"/>
          </p:cNvSpPr>
          <p:nvPr>
            <p:ph type="body" sz="half" idx="1"/>
          </p:nvPr>
        </p:nvSpPr>
        <p:spPr>
          <a:xfrm>
            <a:off x="1295400" y="1600200"/>
            <a:ext cx="3200400" cy="4530725"/>
          </a:xfrm>
        </p:spPr>
        <p:txBody>
          <a:bodyPr>
            <a:normAutofit lnSpcReduction="10000"/>
          </a:bodyPr>
          <a:lstStyle/>
          <a:p>
            <a:pPr eaLnBrk="1" hangingPunct="1">
              <a:lnSpc>
                <a:spcPct val="90000"/>
              </a:lnSpc>
            </a:pPr>
            <a:r>
              <a:rPr lang="en-US" altLang="en-US" sz="2200" dirty="0"/>
              <a:t>Asked to </a:t>
            </a:r>
            <a:r>
              <a:rPr lang="en-US" altLang="en-US" sz="2200" i="1" dirty="0"/>
              <a:t>Build the best television set in the world</a:t>
            </a:r>
            <a:r>
              <a:rPr lang="en-US" altLang="en-US" sz="2200" dirty="0"/>
              <a:t>. </a:t>
            </a:r>
          </a:p>
          <a:p>
            <a:pPr eaLnBrk="1" hangingPunct="1">
              <a:lnSpc>
                <a:spcPct val="90000"/>
              </a:lnSpc>
            </a:pPr>
            <a:r>
              <a:rPr lang="en-US" altLang="en-US" sz="2200" dirty="0"/>
              <a:t>Built in several prototypes between 1966-1968</a:t>
            </a:r>
          </a:p>
          <a:p>
            <a:pPr eaLnBrk="1" hangingPunct="1">
              <a:lnSpc>
                <a:spcPct val="90000"/>
              </a:lnSpc>
            </a:pPr>
            <a:r>
              <a:rPr lang="en-US" altLang="en-US" sz="2200" dirty="0"/>
              <a:t>Hand controller and light gun</a:t>
            </a:r>
          </a:p>
          <a:p>
            <a:pPr lvl="1" eaLnBrk="1" hangingPunct="1">
              <a:lnSpc>
                <a:spcPct val="90000"/>
              </a:lnSpc>
            </a:pPr>
            <a:r>
              <a:rPr lang="en-US" altLang="en-US" sz="2000" i="1" dirty="0">
                <a:solidFill>
                  <a:srgbClr val="990033"/>
                </a:solidFill>
              </a:rPr>
              <a:t>Use of sensor</a:t>
            </a:r>
          </a:p>
          <a:p>
            <a:pPr eaLnBrk="1" hangingPunct="1">
              <a:lnSpc>
                <a:spcPct val="90000"/>
              </a:lnSpc>
            </a:pPr>
            <a:r>
              <a:rPr lang="en-US" altLang="en-US" sz="2200" dirty="0"/>
              <a:t>Magnavox signed an agreement in 1971 and the first video game system got released in May 1972: Odyssey </a:t>
            </a:r>
          </a:p>
        </p:txBody>
      </p:sp>
      <p:pic>
        <p:nvPicPr>
          <p:cNvPr id="31748" name="Picture 4" descr="pingpong_brown_bow_196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92725" y="1628775"/>
            <a:ext cx="2865438" cy="2112963"/>
          </a:xfrm>
          <a:noFill/>
        </p:spPr>
      </p:pic>
      <p:pic>
        <p:nvPicPr>
          <p:cNvPr id="31749" name="Picture 5" descr="odessey"/>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292725" y="4005263"/>
            <a:ext cx="2879725" cy="1808162"/>
          </a:xfrm>
          <a:noFill/>
        </p:spPr>
      </p:pic>
    </p:spTree>
    <p:extLst>
      <p:ext uri="{BB962C8B-B14F-4D97-AF65-F5344CB8AC3E}">
        <p14:creationId xmlns:p14="http://schemas.microsoft.com/office/powerpoint/2010/main" val="2386505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t>Nolan Bushell - 1972</a:t>
            </a:r>
          </a:p>
        </p:txBody>
      </p:sp>
      <p:sp>
        <p:nvSpPr>
          <p:cNvPr id="33795" name="Rectangle 3"/>
          <p:cNvSpPr>
            <a:spLocks noGrp="1" noChangeArrowheads="1"/>
          </p:cNvSpPr>
          <p:nvPr>
            <p:ph type="body" sz="half" idx="1"/>
          </p:nvPr>
        </p:nvSpPr>
        <p:spPr>
          <a:xfrm>
            <a:off x="1143000" y="1600200"/>
            <a:ext cx="3352800" cy="4530725"/>
          </a:xfrm>
        </p:spPr>
        <p:txBody>
          <a:bodyPr/>
          <a:lstStyle/>
          <a:p>
            <a:pPr eaLnBrk="1" hangingPunct="1"/>
            <a:r>
              <a:rPr lang="en-US" altLang="en-US" sz="2600" dirty="0"/>
              <a:t>Atari</a:t>
            </a:r>
          </a:p>
          <a:p>
            <a:pPr lvl="1" eaLnBrk="1" hangingPunct="1"/>
            <a:r>
              <a:rPr lang="en-US" altLang="en-US" sz="2200" dirty="0"/>
              <a:t>syzygy</a:t>
            </a:r>
          </a:p>
          <a:p>
            <a:pPr eaLnBrk="1" hangingPunct="1"/>
            <a:r>
              <a:rPr lang="en-US" altLang="en-US" sz="2600" dirty="0"/>
              <a:t>Pong</a:t>
            </a:r>
          </a:p>
          <a:p>
            <a:pPr lvl="1" eaLnBrk="1" hangingPunct="1"/>
            <a:r>
              <a:rPr lang="en-US" altLang="en-US" sz="2200" dirty="0"/>
              <a:t>Arcade version, 1972</a:t>
            </a:r>
          </a:p>
          <a:p>
            <a:pPr lvl="1" eaLnBrk="1" hangingPunct="1"/>
            <a:r>
              <a:rPr lang="en-US" altLang="en-US" sz="2200" dirty="0"/>
              <a:t>TV-console, 1975</a:t>
            </a:r>
          </a:p>
          <a:p>
            <a:pPr eaLnBrk="1" hangingPunct="1"/>
            <a:r>
              <a:rPr lang="en-US" altLang="en-US" sz="2600" dirty="0"/>
              <a:t>Difficulties getting bank loans due to association with pinball and mafia</a:t>
            </a:r>
          </a:p>
        </p:txBody>
      </p:sp>
      <p:pic>
        <p:nvPicPr>
          <p:cNvPr id="33796" name="Picture 4" descr="pong"/>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19700" y="2011363"/>
            <a:ext cx="2862263" cy="1778000"/>
          </a:xfrm>
          <a:noFill/>
        </p:spPr>
      </p:pic>
      <p:pic>
        <p:nvPicPr>
          <p:cNvPr id="33797" name="Picture 5" descr="pong_arcade"/>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5364163" y="4095750"/>
            <a:ext cx="942975" cy="1781175"/>
          </a:xfrm>
          <a:noFill/>
        </p:spPr>
      </p:pic>
      <p:pic>
        <p:nvPicPr>
          <p:cNvPr id="33798" name="Picture 6" descr="pong_tv_19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4419600"/>
            <a:ext cx="17589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descr="atar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613" y="1341438"/>
            <a:ext cx="9207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atar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7388" y="404813"/>
            <a:ext cx="1350962"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09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lstStyle/>
          <a:p>
            <a:r>
              <a:rPr lang="en-ID" dirty="0"/>
              <a:t>2D Game Development Discussion</a:t>
            </a:r>
          </a:p>
        </p:txBody>
      </p:sp>
      <p:sp>
        <p:nvSpPr>
          <p:cNvPr id="10" name="Tampungan Konten 9"/>
          <p:cNvSpPr>
            <a:spLocks noGrp="1"/>
          </p:cNvSpPr>
          <p:nvPr>
            <p:ph idx="1"/>
          </p:nvPr>
        </p:nvSpPr>
        <p:spPr/>
        <p:txBody>
          <a:bodyPr/>
          <a:lstStyle/>
          <a:p>
            <a:r>
              <a:rPr lang="en-ID" dirty="0"/>
              <a:t>Why 2D games? Why not 3D?</a:t>
            </a:r>
          </a:p>
          <a:p>
            <a:r>
              <a:rPr lang="en-ID" dirty="0"/>
              <a:t>Comparison of the quality of current 2D game and in the past?</a:t>
            </a:r>
          </a:p>
          <a:p>
            <a:r>
              <a:rPr lang="en-ID" dirty="0"/>
              <a:t>What is the latest AAA games that uses 2D art?</a:t>
            </a:r>
          </a:p>
        </p:txBody>
      </p:sp>
      <p:sp>
        <p:nvSpPr>
          <p:cNvPr id="11" name="Subjudul 10"/>
          <p:cNvSpPr>
            <a:spLocks noGrp="1"/>
          </p:cNvSpPr>
          <p:nvPr>
            <p:ph type="subTitle" idx="13"/>
          </p:nvPr>
        </p:nvSpPr>
        <p:spPr/>
        <p:txBody>
          <a:bodyPr/>
          <a:lstStyle/>
          <a:p>
            <a:endParaRPr lang="en-ID"/>
          </a:p>
        </p:txBody>
      </p:sp>
    </p:spTree>
    <p:extLst>
      <p:ext uri="{BB962C8B-B14F-4D97-AF65-F5344CB8AC3E}">
        <p14:creationId xmlns:p14="http://schemas.microsoft.com/office/powerpoint/2010/main" val="3771252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Unity History</a:t>
            </a:r>
          </a:p>
        </p:txBody>
      </p:sp>
      <p:sp>
        <p:nvSpPr>
          <p:cNvPr id="3" name="Tampungan Konten 2"/>
          <p:cNvSpPr>
            <a:spLocks noGrp="1"/>
          </p:cNvSpPr>
          <p:nvPr>
            <p:ph idx="1"/>
          </p:nvPr>
        </p:nvSpPr>
        <p:spPr/>
        <p:txBody>
          <a:bodyPr/>
          <a:lstStyle/>
          <a:p>
            <a:r>
              <a:rPr lang="en-ID" dirty="0"/>
              <a:t>Started as exclusive 3D game engine</a:t>
            </a:r>
          </a:p>
          <a:p>
            <a:r>
              <a:rPr lang="en-ID" dirty="0"/>
              <a:t>Answers of the ever increasingly challenging barrier of entry to game development.</a:t>
            </a:r>
          </a:p>
          <a:p>
            <a:r>
              <a:rPr lang="en-ID" dirty="0"/>
              <a:t>Uses C#, </a:t>
            </a:r>
            <a:r>
              <a:rPr lang="en-ID" dirty="0" err="1"/>
              <a:t>BooScript</a:t>
            </a:r>
            <a:r>
              <a:rPr lang="en-ID" dirty="0"/>
              <a:t> and JavaScript</a:t>
            </a:r>
          </a:p>
          <a:p>
            <a:pPr marL="0" indent="0">
              <a:buNone/>
            </a:pPr>
            <a:endParaRPr lang="en-ID" dirty="0"/>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270491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lstStyle/>
          <a:p>
            <a:r>
              <a:rPr lang="en-ID" dirty="0"/>
              <a:t>Starting Unity</a:t>
            </a:r>
          </a:p>
        </p:txBody>
      </p:sp>
      <p:sp>
        <p:nvSpPr>
          <p:cNvPr id="10" name="Tampungan Konten 9"/>
          <p:cNvSpPr>
            <a:spLocks noGrp="1"/>
          </p:cNvSpPr>
          <p:nvPr>
            <p:ph idx="1"/>
          </p:nvPr>
        </p:nvSpPr>
        <p:spPr/>
        <p:txBody>
          <a:bodyPr>
            <a:noAutofit/>
          </a:bodyPr>
          <a:lstStyle/>
          <a:p>
            <a:pPr marL="457200" indent="-457200">
              <a:buFont typeface="+mj-lt"/>
              <a:buAutoNum type="arabicPeriod"/>
            </a:pPr>
            <a:r>
              <a:rPr lang="en-ID" sz="1400" dirty="0"/>
              <a:t>Go to http://unity3d.com/unity/download. </a:t>
            </a:r>
          </a:p>
          <a:p>
            <a:pPr marL="457200" indent="-457200">
              <a:buFont typeface="+mj-lt"/>
              <a:buAutoNum type="arabicPeriod"/>
            </a:pPr>
            <a:r>
              <a:rPr lang="en-ID" sz="1400" dirty="0"/>
              <a:t>If we are installing Unity for the very first time, then we will need to sign up  for a Unity account first through https://store.unity3d.com/account/ users/new. </a:t>
            </a:r>
          </a:p>
          <a:p>
            <a:pPr marL="457200" indent="-457200">
              <a:buFont typeface="+mj-lt"/>
              <a:buAutoNum type="arabicPeriod"/>
            </a:pPr>
            <a:r>
              <a:rPr lang="en-ID" sz="1400" dirty="0"/>
              <a:t>Click on Looking for an older version? under the Download Unity button.</a:t>
            </a:r>
          </a:p>
          <a:p>
            <a:pPr marL="457200" indent="-457200">
              <a:buFont typeface="+mj-lt"/>
              <a:buAutoNum type="arabicPeriod"/>
            </a:pPr>
            <a:r>
              <a:rPr lang="en-ID" sz="1400" dirty="0"/>
              <a:t>We need to ensure that we select and download latest version of Unity for our platform, whether it is a PC or Mac.*</a:t>
            </a:r>
          </a:p>
          <a:p>
            <a:pPr marL="457200" indent="-457200">
              <a:buFont typeface="+mj-lt"/>
              <a:buAutoNum type="arabicPeriod"/>
            </a:pPr>
            <a:r>
              <a:rPr lang="en-ID" sz="1400" dirty="0"/>
              <a:t>Follow the onscreen prompts during the installation. </a:t>
            </a:r>
          </a:p>
          <a:p>
            <a:pPr marL="457200" indent="-457200">
              <a:buFont typeface="+mj-lt"/>
              <a:buAutoNum type="arabicPeriod"/>
            </a:pPr>
            <a:r>
              <a:rPr lang="en-ID" sz="1400" dirty="0"/>
              <a:t>Make sure not to uncheck the default components as we will need them when creating our games. </a:t>
            </a:r>
          </a:p>
          <a:p>
            <a:pPr marL="457200" indent="-457200">
              <a:buFont typeface="+mj-lt"/>
              <a:buAutoNum type="arabicPeriod"/>
            </a:pPr>
            <a:r>
              <a:rPr lang="en-ID" sz="1400" dirty="0"/>
              <a:t>Once we have successfully installed Unity, we need to run the application. Run the Unity.exe application.</a:t>
            </a:r>
          </a:p>
          <a:p>
            <a:pPr marL="457200" indent="-457200">
              <a:buFont typeface="+mj-lt"/>
              <a:buAutoNum type="arabicPeriod"/>
            </a:pPr>
            <a:endParaRPr lang="en-ID" sz="1400" dirty="0"/>
          </a:p>
          <a:p>
            <a:pPr marL="0" indent="0">
              <a:buNone/>
            </a:pPr>
            <a:r>
              <a:rPr lang="en-ID" sz="1400" dirty="0"/>
              <a:t>You may use the latest version at your own risks !!!</a:t>
            </a:r>
          </a:p>
        </p:txBody>
      </p:sp>
      <p:sp>
        <p:nvSpPr>
          <p:cNvPr id="11" name="Subjudul 10"/>
          <p:cNvSpPr>
            <a:spLocks noGrp="1"/>
          </p:cNvSpPr>
          <p:nvPr>
            <p:ph type="subTitle" idx="13"/>
          </p:nvPr>
        </p:nvSpPr>
        <p:spPr/>
        <p:txBody>
          <a:bodyPr/>
          <a:lstStyle/>
          <a:p>
            <a:endParaRPr lang="en-ID"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lstStyle/>
          <a:p>
            <a:r>
              <a:rPr lang="en-ID" dirty="0"/>
              <a:t>Create 2D Unity Project</a:t>
            </a:r>
          </a:p>
        </p:txBody>
      </p:sp>
      <p:sp>
        <p:nvSpPr>
          <p:cNvPr id="10" name="Tampungan Konten 9"/>
          <p:cNvSpPr>
            <a:spLocks noGrp="1"/>
          </p:cNvSpPr>
          <p:nvPr>
            <p:ph idx="1"/>
          </p:nvPr>
        </p:nvSpPr>
        <p:spPr>
          <a:xfrm>
            <a:off x="1911350" y="2917703"/>
            <a:ext cx="6837114" cy="3551720"/>
          </a:xfrm>
        </p:spPr>
        <p:txBody>
          <a:bodyPr>
            <a:noAutofit/>
          </a:bodyPr>
          <a:lstStyle/>
          <a:p>
            <a:pPr marL="0" indent="0">
              <a:buNone/>
            </a:pPr>
            <a:r>
              <a:rPr lang="en-ID" sz="1400" dirty="0"/>
              <a:t>When you create a new project, make sure that the setup default is set to 2D</a:t>
            </a:r>
          </a:p>
        </p:txBody>
      </p:sp>
      <p:pic>
        <p:nvPicPr>
          <p:cNvPr id="3" name="Gambar 2">
            <a:extLst>
              <a:ext uri="{FF2B5EF4-FFF2-40B4-BE49-F238E27FC236}">
                <a16:creationId xmlns:a16="http://schemas.microsoft.com/office/drawing/2014/main" id="{CCAC35C7-47D2-4618-9DC5-3AD1F15AC149}"/>
              </a:ext>
            </a:extLst>
          </p:cNvPr>
          <p:cNvPicPr>
            <a:picLocks noChangeAspect="1"/>
          </p:cNvPicPr>
          <p:nvPr/>
        </p:nvPicPr>
        <p:blipFill>
          <a:blip r:embed="rId2"/>
          <a:stretch>
            <a:fillRect/>
          </a:stretch>
        </p:blipFill>
        <p:spPr>
          <a:xfrm>
            <a:off x="2743200" y="3745544"/>
            <a:ext cx="4876800" cy="2786188"/>
          </a:xfrm>
          <a:prstGeom prst="rect">
            <a:avLst/>
          </a:prstGeom>
        </p:spPr>
      </p:pic>
    </p:spTree>
    <p:extLst>
      <p:ext uri="{BB962C8B-B14F-4D97-AF65-F5344CB8AC3E}">
        <p14:creationId xmlns:p14="http://schemas.microsoft.com/office/powerpoint/2010/main" val="131116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2D Unity Project</a:t>
            </a:r>
          </a:p>
        </p:txBody>
      </p:sp>
      <p:sp>
        <p:nvSpPr>
          <p:cNvPr id="3" name="Tampungan Konten 2"/>
          <p:cNvSpPr>
            <a:spLocks noGrp="1"/>
          </p:cNvSpPr>
          <p:nvPr>
            <p:ph idx="1"/>
          </p:nvPr>
        </p:nvSpPr>
        <p:spPr>
          <a:xfrm>
            <a:off x="1911350" y="2819400"/>
            <a:ext cx="6837114" cy="3650023"/>
          </a:xfrm>
        </p:spPr>
        <p:txBody>
          <a:bodyPr>
            <a:normAutofit/>
          </a:bodyPr>
          <a:lstStyle/>
          <a:p>
            <a:pPr marL="0" indent="0">
              <a:buNone/>
            </a:pPr>
            <a:r>
              <a:rPr lang="en-ID" sz="1800" dirty="0"/>
              <a:t>Once we have created our new 2D project, we can also toggle the view from 3D  to 2D and vice versa. Whenever we wish to do so, we just click on 2D in the Scene View control bar.</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1800" y="3810000"/>
            <a:ext cx="4419600" cy="2848678"/>
          </a:xfrm>
          <a:prstGeom prst="rect">
            <a:avLst/>
          </a:prstGeom>
        </p:spPr>
      </p:pic>
    </p:spTree>
    <p:extLst>
      <p:ext uri="{BB962C8B-B14F-4D97-AF65-F5344CB8AC3E}">
        <p14:creationId xmlns:p14="http://schemas.microsoft.com/office/powerpoint/2010/main" val="1299015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2D Unity Project</a:t>
            </a:r>
          </a:p>
        </p:txBody>
      </p:sp>
      <p:sp>
        <p:nvSpPr>
          <p:cNvPr id="3" name="Tampungan Konten 2"/>
          <p:cNvSpPr>
            <a:spLocks noGrp="1"/>
          </p:cNvSpPr>
          <p:nvPr>
            <p:ph idx="1"/>
          </p:nvPr>
        </p:nvSpPr>
        <p:spPr>
          <a:xfrm>
            <a:off x="1911350" y="3429001"/>
            <a:ext cx="3194050" cy="3040422"/>
          </a:xfrm>
        </p:spPr>
        <p:txBody>
          <a:bodyPr/>
          <a:lstStyle/>
          <a:p>
            <a:pPr marL="0" indent="0">
              <a:buNone/>
            </a:pPr>
            <a:r>
              <a:rPr lang="en-ID" dirty="0"/>
              <a:t>You forgot to change the default behaviour mode to 2D? You can select the 2D mode by selecting 2Din Inspector Tab</a:t>
            </a:r>
          </a:p>
        </p:txBody>
      </p:sp>
      <p:sp>
        <p:nvSpPr>
          <p:cNvPr id="4" name="Subjudul 3"/>
          <p:cNvSpPr>
            <a:spLocks noGrp="1"/>
          </p:cNvSpPr>
          <p:nvPr>
            <p:ph type="subTitle" idx="13"/>
          </p:nvPr>
        </p:nvSpPr>
        <p:spPr/>
        <p:txBody>
          <a:bodyPr/>
          <a:lstStyle/>
          <a:p>
            <a:pPr marL="0" indent="0">
              <a:buNone/>
            </a:pPr>
            <a:endParaRPr lang="en-ID" dirty="0"/>
          </a:p>
        </p:txBody>
      </p:sp>
      <p:pic>
        <p:nvPicPr>
          <p:cNvPr id="5" name="Gambar 4"/>
          <p:cNvPicPr>
            <a:picLocks noChangeAspect="1"/>
          </p:cNvPicPr>
          <p:nvPr/>
        </p:nvPicPr>
        <p:blipFill>
          <a:blip r:embed="rId2"/>
          <a:stretch>
            <a:fillRect/>
          </a:stretch>
        </p:blipFill>
        <p:spPr>
          <a:xfrm>
            <a:off x="5562600" y="3429001"/>
            <a:ext cx="2714625" cy="3147946"/>
          </a:xfrm>
          <a:prstGeom prst="rect">
            <a:avLst/>
          </a:prstGeom>
        </p:spPr>
      </p:pic>
    </p:spTree>
    <p:extLst>
      <p:ext uri="{BB962C8B-B14F-4D97-AF65-F5344CB8AC3E}">
        <p14:creationId xmlns:p14="http://schemas.microsoft.com/office/powerpoint/2010/main" val="258835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Learning Objectives</a:t>
            </a:r>
            <a:endParaRPr lang="id-ID" dirty="0"/>
          </a:p>
        </p:txBody>
      </p:sp>
      <p:sp>
        <p:nvSpPr>
          <p:cNvPr id="9" name="Subjudul 8"/>
          <p:cNvSpPr>
            <a:spLocks noGrp="1"/>
          </p:cNvSpPr>
          <p:nvPr>
            <p:ph type="subTitle" idx="13"/>
          </p:nvPr>
        </p:nvSpPr>
        <p:spPr>
          <a:xfrm>
            <a:off x="1907704" y="2852936"/>
            <a:ext cx="6840760" cy="1185664"/>
          </a:xfrm>
        </p:spPr>
        <p:txBody>
          <a:bodyPr>
            <a:noAutofit/>
          </a:bodyPr>
          <a:lstStyle/>
          <a:p>
            <a:pPr marL="0" indent="0">
              <a:buNone/>
            </a:pPr>
            <a:r>
              <a:rPr lang="en-ID" dirty="0"/>
              <a:t>LO 1 : Create 2D game for PC platform</a:t>
            </a:r>
          </a:p>
          <a:p>
            <a:pPr marL="0" indent="0">
              <a:buNone/>
            </a:pPr>
            <a:r>
              <a:rPr lang="en-ID" dirty="0"/>
              <a:t>LO 3 : Design 2D game for PC platform</a:t>
            </a:r>
          </a:p>
        </p:txBody>
      </p:sp>
    </p:spTree>
    <p:extLst>
      <p:ext uri="{BB962C8B-B14F-4D97-AF65-F5344CB8AC3E}">
        <p14:creationId xmlns:p14="http://schemas.microsoft.com/office/powerpoint/2010/main" val="99490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Unity Editor Interface</a:t>
            </a:r>
          </a:p>
        </p:txBody>
      </p:sp>
      <p:sp>
        <p:nvSpPr>
          <p:cNvPr id="6" name="Tampungan Konten 5"/>
          <p:cNvSpPr>
            <a:spLocks noGrp="1"/>
          </p:cNvSpPr>
          <p:nvPr>
            <p:ph idx="1"/>
          </p:nvPr>
        </p:nvSpPr>
        <p:spPr>
          <a:xfrm>
            <a:off x="1911350" y="2667000"/>
            <a:ext cx="6837114" cy="3802423"/>
          </a:xfrm>
        </p:spPr>
        <p:txBody>
          <a:bodyPr>
            <a:normAutofit/>
          </a:bodyPr>
          <a:lstStyle/>
          <a:p>
            <a:pPr marL="0" indent="0">
              <a:buNone/>
            </a:pPr>
            <a:r>
              <a:rPr lang="en-ID" sz="1400" dirty="0"/>
              <a:t>The main editor window is made up of Views. Views are all the tabbed windows that you see, namely: Toolbar, Scene, Game, Project Browser, Hierarchy and Inspector</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0278" y="3200400"/>
            <a:ext cx="5659322" cy="3539850"/>
          </a:xfrm>
          <a:prstGeom prst="rect">
            <a:avLst/>
          </a:prstGeom>
        </p:spPr>
      </p:pic>
    </p:spTree>
    <p:extLst>
      <p:ext uri="{BB962C8B-B14F-4D97-AF65-F5344CB8AC3E}">
        <p14:creationId xmlns:p14="http://schemas.microsoft.com/office/powerpoint/2010/main" val="15298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Toolbar</a:t>
            </a:r>
          </a:p>
        </p:txBody>
      </p:sp>
      <p:sp>
        <p:nvSpPr>
          <p:cNvPr id="3" name="Tampungan Konten 2"/>
          <p:cNvSpPr>
            <a:spLocks noGrp="1"/>
          </p:cNvSpPr>
          <p:nvPr>
            <p:ph idx="1"/>
          </p:nvPr>
        </p:nvSpPr>
        <p:spPr>
          <a:xfrm>
            <a:off x="1911350" y="2667000"/>
            <a:ext cx="6837114" cy="3802423"/>
          </a:xfrm>
        </p:spPr>
        <p:txBody>
          <a:bodyPr>
            <a:noAutofit/>
          </a:bodyPr>
          <a:lstStyle/>
          <a:p>
            <a:pPr marL="0" indent="0">
              <a:buNone/>
            </a:pPr>
            <a:r>
              <a:rPr lang="en-ID" dirty="0"/>
              <a:t>The Transform tools are used with Scene View to drag the camera, move the position of objects, and rotate and scale objects in the scene respectively.</a:t>
            </a:r>
          </a:p>
          <a:p>
            <a:endParaRPr lang="en-ID" dirty="0"/>
          </a:p>
          <a:p>
            <a:pPr marL="0" indent="0">
              <a:buNone/>
            </a:pPr>
            <a:endParaRPr lang="en-ID" dirty="0"/>
          </a:p>
          <a:p>
            <a:pPr marL="0" indent="0">
              <a:buNone/>
            </a:pPr>
            <a:endParaRPr lang="en-ID" dirty="0"/>
          </a:p>
          <a:p>
            <a:pPr marL="0" indent="0">
              <a:buNone/>
            </a:pPr>
            <a:r>
              <a:rPr lang="en-ID" dirty="0"/>
              <a:t>When we add an object to our scene and select it, we can see arrows protruding along the x and y axes from our object. These arrows are called Transform Gizmos, and we use them to move, rotate, and size our objects.</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00" y="3962400"/>
            <a:ext cx="2743201" cy="539057"/>
          </a:xfrm>
          <a:prstGeom prst="rect">
            <a:avLst/>
          </a:prstGeom>
        </p:spPr>
      </p:pic>
    </p:spTree>
    <p:extLst>
      <p:ext uri="{BB962C8B-B14F-4D97-AF65-F5344CB8AC3E}">
        <p14:creationId xmlns:p14="http://schemas.microsoft.com/office/powerpoint/2010/main" val="204613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Toolbar</a:t>
            </a:r>
          </a:p>
        </p:txBody>
      </p:sp>
      <p:sp>
        <p:nvSpPr>
          <p:cNvPr id="3" name="Tampungan Konten 2"/>
          <p:cNvSpPr>
            <a:spLocks noGrp="1"/>
          </p:cNvSpPr>
          <p:nvPr>
            <p:ph idx="1"/>
          </p:nvPr>
        </p:nvSpPr>
        <p:spPr>
          <a:xfrm>
            <a:off x="1911350" y="2743200"/>
            <a:ext cx="6837114" cy="3040422"/>
          </a:xfrm>
        </p:spPr>
        <p:txBody>
          <a:bodyPr>
            <a:normAutofit/>
          </a:bodyPr>
          <a:lstStyle/>
          <a:p>
            <a:pPr marL="0" indent="0">
              <a:buNone/>
            </a:pPr>
            <a:r>
              <a:rPr lang="en-ID" sz="1400" b="1" dirty="0"/>
              <a:t>Translate</a:t>
            </a:r>
            <a:r>
              <a:rPr lang="en-ID" sz="1400" dirty="0"/>
              <a:t> (the shortcut key is W) is used to move the selected object  in our scene, </a:t>
            </a:r>
            <a:r>
              <a:rPr lang="en-ID" sz="1400" b="1" dirty="0"/>
              <a:t>Rotate</a:t>
            </a:r>
            <a:r>
              <a:rPr lang="en-ID" sz="1400" dirty="0"/>
              <a:t> (the shortcut key is E) is used to rotate our selected object and </a:t>
            </a:r>
            <a:r>
              <a:rPr lang="en-ID" sz="1400" b="1" dirty="0"/>
              <a:t>Scale</a:t>
            </a:r>
            <a:r>
              <a:rPr lang="en-ID" sz="1400" dirty="0"/>
              <a:t> (the shortcut key is R is used to increase or decrease the size  of our object.</a:t>
            </a:r>
          </a:p>
        </p:txBody>
      </p:sp>
      <p:pic>
        <p:nvPicPr>
          <p:cNvPr id="5" name="Gambar 4"/>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04443" y="3814167"/>
            <a:ext cx="6450927" cy="2651807"/>
          </a:xfrm>
          <a:prstGeom prst="rect">
            <a:avLst/>
          </a:prstGeom>
        </p:spPr>
      </p:pic>
    </p:spTree>
    <p:extLst>
      <p:ext uri="{BB962C8B-B14F-4D97-AF65-F5344CB8AC3E}">
        <p14:creationId xmlns:p14="http://schemas.microsoft.com/office/powerpoint/2010/main" val="15682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Toolbar</a:t>
            </a:r>
          </a:p>
        </p:txBody>
      </p:sp>
      <p:sp>
        <p:nvSpPr>
          <p:cNvPr id="3" name="Tampungan Konten 2"/>
          <p:cNvSpPr>
            <a:spLocks noGrp="1"/>
          </p:cNvSpPr>
          <p:nvPr>
            <p:ph idx="1"/>
          </p:nvPr>
        </p:nvSpPr>
        <p:spPr/>
        <p:txBody>
          <a:bodyPr>
            <a:normAutofit lnSpcReduction="10000"/>
          </a:bodyPr>
          <a:lstStyle/>
          <a:p>
            <a:pPr marL="0" indent="0">
              <a:buNone/>
            </a:pPr>
            <a:endParaRPr lang="en-ID" dirty="0"/>
          </a:p>
          <a:p>
            <a:pPr marL="0" indent="0">
              <a:buNone/>
            </a:pPr>
            <a:r>
              <a:rPr lang="en-ID" dirty="0"/>
              <a:t>The Transform Gizmo toggles are used to toggle the position of the Transform Gizmos. </a:t>
            </a:r>
            <a:r>
              <a:rPr lang="en-ID" dirty="0" err="1"/>
              <a:t>Center</a:t>
            </a:r>
            <a:r>
              <a:rPr lang="en-ID" dirty="0"/>
              <a:t> will position them at the </a:t>
            </a:r>
            <a:r>
              <a:rPr lang="en-ID" dirty="0" err="1"/>
              <a:t>center</a:t>
            </a:r>
            <a:r>
              <a:rPr lang="en-ID" dirty="0"/>
              <a:t> of the object, whereas Local will position them relative to the object's rotation. </a:t>
            </a:r>
          </a:p>
          <a:p>
            <a:endParaRPr lang="en-ID" dirty="0"/>
          </a:p>
          <a:p>
            <a:endParaRPr lang="en-ID" dirty="0"/>
          </a:p>
          <a:p>
            <a:pPr marL="0" indent="0">
              <a:buNone/>
            </a:pPr>
            <a:r>
              <a:rPr lang="en-ID" dirty="0"/>
              <a:t>Above is the control that is used with Game View to play, pause, and step through the game in the editor</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81400" y="3227565"/>
            <a:ext cx="2841718" cy="430035"/>
          </a:xfrm>
          <a:prstGeom prst="rect">
            <a:avLst/>
          </a:prstGeom>
        </p:spPr>
      </p:pic>
      <p:pic>
        <p:nvPicPr>
          <p:cNvPr id="6" name="Gambar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3400" y="5105400"/>
            <a:ext cx="1371600" cy="321869"/>
          </a:xfrm>
          <a:prstGeom prst="rect">
            <a:avLst/>
          </a:prstGeom>
        </p:spPr>
      </p:pic>
    </p:spTree>
    <p:extLst>
      <p:ext uri="{BB962C8B-B14F-4D97-AF65-F5344CB8AC3E}">
        <p14:creationId xmlns:p14="http://schemas.microsoft.com/office/powerpoint/2010/main" val="87774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Toolbar</a:t>
            </a:r>
          </a:p>
        </p:txBody>
      </p:sp>
      <p:sp>
        <p:nvSpPr>
          <p:cNvPr id="3" name="Tampungan Konten 2"/>
          <p:cNvSpPr>
            <a:spLocks noGrp="1"/>
          </p:cNvSpPr>
          <p:nvPr>
            <p:ph idx="1"/>
          </p:nvPr>
        </p:nvSpPr>
        <p:spPr/>
        <p:txBody>
          <a:bodyPr>
            <a:normAutofit/>
          </a:bodyPr>
          <a:lstStyle/>
          <a:p>
            <a:pPr marL="0" indent="0">
              <a:buNone/>
            </a:pPr>
            <a:endParaRPr lang="en-ID" dirty="0"/>
          </a:p>
          <a:p>
            <a:r>
              <a:rPr lang="en-ID" dirty="0"/>
              <a:t>The Layers drop-down box is used with Scene View to choose which objects we  want to see in the editor's Scene View according to the layer.</a:t>
            </a:r>
          </a:p>
          <a:p>
            <a:endParaRPr lang="en-ID" dirty="0"/>
          </a:p>
          <a:p>
            <a:pPr marL="0" indent="0">
              <a:buNone/>
            </a:pPr>
            <a:endParaRPr lang="en-ID" dirty="0"/>
          </a:p>
          <a:p>
            <a:r>
              <a:rPr lang="en-ID" dirty="0"/>
              <a:t>The Layout drop-down menu enables us to set up the positioning of the interface  to our own liking. </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2400" y="3150163"/>
            <a:ext cx="2133600" cy="413657"/>
          </a:xfrm>
          <a:prstGeom prst="rect">
            <a:avLst/>
          </a:prstGeom>
        </p:spPr>
      </p:pic>
      <p:pic>
        <p:nvPicPr>
          <p:cNvPr id="6" name="Gambar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9523" y="5029200"/>
            <a:ext cx="2219569" cy="465213"/>
          </a:xfrm>
          <a:prstGeom prst="rect">
            <a:avLst/>
          </a:prstGeom>
        </p:spPr>
      </p:pic>
    </p:spTree>
    <p:extLst>
      <p:ext uri="{BB962C8B-B14F-4D97-AF65-F5344CB8AC3E}">
        <p14:creationId xmlns:p14="http://schemas.microsoft.com/office/powerpoint/2010/main" val="180280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Scene View</a:t>
            </a:r>
          </a:p>
        </p:txBody>
      </p:sp>
      <p:sp>
        <p:nvSpPr>
          <p:cNvPr id="3" name="Tampungan Konten 2"/>
          <p:cNvSpPr>
            <a:spLocks noGrp="1"/>
          </p:cNvSpPr>
          <p:nvPr>
            <p:ph idx="1"/>
          </p:nvPr>
        </p:nvSpPr>
        <p:spPr/>
        <p:txBody>
          <a:bodyPr>
            <a:normAutofit/>
          </a:bodyPr>
          <a:lstStyle/>
          <a:p>
            <a:pPr marL="0" indent="0">
              <a:buNone/>
            </a:pPr>
            <a:endParaRPr lang="en-ID" sz="1800" dirty="0"/>
          </a:p>
          <a:p>
            <a:pPr marL="0" indent="0">
              <a:buNone/>
            </a:pPr>
            <a:endParaRPr lang="en-ID" sz="1800" dirty="0"/>
          </a:p>
          <a:p>
            <a:pPr marL="0" indent="0">
              <a:buNone/>
            </a:pPr>
            <a:endParaRPr lang="en-ID" sz="1800" dirty="0"/>
          </a:p>
          <a:p>
            <a:pPr marL="0" indent="0">
              <a:buNone/>
            </a:pPr>
            <a:endParaRPr lang="en-ID" sz="1800" dirty="0"/>
          </a:p>
          <a:p>
            <a:pPr marL="0" indent="0">
              <a:buNone/>
            </a:pPr>
            <a:endParaRPr lang="en-ID" sz="1800" dirty="0"/>
          </a:p>
          <a:p>
            <a:pPr marL="0" indent="0">
              <a:buNone/>
            </a:pPr>
            <a:r>
              <a:rPr lang="en-ID" sz="1800" dirty="0"/>
              <a:t>Scene View is the area where we will interact with our </a:t>
            </a:r>
            <a:r>
              <a:rPr lang="en-ID" sz="1800" dirty="0" err="1"/>
              <a:t>GameObjects</a:t>
            </a:r>
            <a:r>
              <a:rPr lang="en-ID" sz="1800" dirty="0"/>
              <a:t> such as  cameras, backgrounds, the player, enemies, and so on. It is within this view  that we can position and transform our </a:t>
            </a:r>
            <a:r>
              <a:rPr lang="en-ID" sz="1800" dirty="0" err="1"/>
              <a:t>GameObjects</a:t>
            </a:r>
            <a:r>
              <a:rPr lang="en-ID" sz="1800" dirty="0"/>
              <a:t>.</a:t>
            </a:r>
          </a:p>
        </p:txBody>
      </p:sp>
      <p:sp>
        <p:nvSpPr>
          <p:cNvPr id="4" name="Subjudul 3"/>
          <p:cNvSpPr>
            <a:spLocks noGrp="1"/>
          </p:cNvSpPr>
          <p:nvPr>
            <p:ph type="subTitle" idx="13"/>
          </p:nvPr>
        </p:nvSpPr>
        <p:spPr/>
        <p:txBody>
          <a:bodyPr/>
          <a:lstStyle/>
          <a:p>
            <a:endParaRPr lang="en-ID"/>
          </a:p>
        </p:txBody>
      </p:sp>
      <p:pic>
        <p:nvPicPr>
          <p:cNvPr id="6" name="Gambar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0" y="2667000"/>
            <a:ext cx="3581400" cy="2286531"/>
          </a:xfrm>
          <a:prstGeom prst="rect">
            <a:avLst/>
          </a:prstGeom>
        </p:spPr>
      </p:pic>
    </p:spTree>
    <p:extLst>
      <p:ext uri="{BB962C8B-B14F-4D97-AF65-F5344CB8AC3E}">
        <p14:creationId xmlns:p14="http://schemas.microsoft.com/office/powerpoint/2010/main" val="20586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Game View</a:t>
            </a:r>
          </a:p>
        </p:txBody>
      </p:sp>
      <p:sp>
        <p:nvSpPr>
          <p:cNvPr id="3" name="Tampungan Konten 2"/>
          <p:cNvSpPr>
            <a:spLocks noGrp="1"/>
          </p:cNvSpPr>
          <p:nvPr>
            <p:ph idx="1"/>
          </p:nvPr>
        </p:nvSpPr>
        <p:spPr/>
        <p:txBody>
          <a:bodyPr/>
          <a:lstStyle/>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r>
              <a:rPr lang="en-ID" dirty="0"/>
              <a:t>Game View displays the final published game rendered from the camera view.  This is where we test out our game.</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4600" y="2852936"/>
            <a:ext cx="5821662" cy="2695291"/>
          </a:xfrm>
          <a:prstGeom prst="rect">
            <a:avLst/>
          </a:prstGeom>
        </p:spPr>
      </p:pic>
    </p:spTree>
    <p:extLst>
      <p:ext uri="{BB962C8B-B14F-4D97-AF65-F5344CB8AC3E}">
        <p14:creationId xmlns:p14="http://schemas.microsoft.com/office/powerpoint/2010/main" val="2474094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Project Browser</a:t>
            </a:r>
          </a:p>
        </p:txBody>
      </p:sp>
      <p:sp>
        <p:nvSpPr>
          <p:cNvPr id="3" name="Tampungan Konten 2"/>
          <p:cNvSpPr>
            <a:spLocks noGrp="1"/>
          </p:cNvSpPr>
          <p:nvPr>
            <p:ph idx="1"/>
          </p:nvPr>
        </p:nvSpPr>
        <p:spPr/>
        <p:txBody>
          <a:bodyPr>
            <a:normAutofit fontScale="85000" lnSpcReduction="10000"/>
          </a:bodyPr>
          <a:lstStyle/>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endParaRPr lang="en-ID" dirty="0"/>
          </a:p>
          <a:p>
            <a:pPr marL="0" indent="0">
              <a:buNone/>
            </a:pPr>
            <a:r>
              <a:rPr lang="en-ID" dirty="0"/>
              <a:t>Assets are image files, audio files, programming scripts, and so on that make up  the reusable mix-and-match pieces of our game.</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5200" y="2743200"/>
            <a:ext cx="3810000" cy="2902042"/>
          </a:xfrm>
          <a:prstGeom prst="rect">
            <a:avLst/>
          </a:prstGeom>
        </p:spPr>
      </p:pic>
    </p:spTree>
    <p:extLst>
      <p:ext uri="{BB962C8B-B14F-4D97-AF65-F5344CB8AC3E}">
        <p14:creationId xmlns:p14="http://schemas.microsoft.com/office/powerpoint/2010/main" val="1933975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Creating Assets</a:t>
            </a:r>
          </a:p>
        </p:txBody>
      </p:sp>
      <p:sp>
        <p:nvSpPr>
          <p:cNvPr id="3" name="Tampungan Konten 2"/>
          <p:cNvSpPr>
            <a:spLocks noGrp="1"/>
          </p:cNvSpPr>
          <p:nvPr>
            <p:ph idx="1"/>
          </p:nvPr>
        </p:nvSpPr>
        <p:spPr/>
        <p:txBody>
          <a:bodyPr/>
          <a:lstStyle/>
          <a:p>
            <a:pPr marL="0" indent="0">
              <a:buNone/>
            </a:pPr>
            <a:r>
              <a:rPr lang="en-ID" dirty="0"/>
              <a:t>When making a game, some assets will be created outside of Unity (such as in an image-editing or sound-recording program). Those assets will be imported into Unity to be used, while other assets can be created inside of Unity, such as cameras, game objects, scripts, and animations.</a:t>
            </a:r>
          </a:p>
        </p:txBody>
      </p:sp>
      <p:sp>
        <p:nvSpPr>
          <p:cNvPr id="4" name="Subjudul 3"/>
          <p:cNvSpPr>
            <a:spLocks noGrp="1"/>
          </p:cNvSpPr>
          <p:nvPr>
            <p:ph type="subTitle" idx="13"/>
          </p:nvPr>
        </p:nvSpPr>
        <p:spPr/>
        <p:txBody>
          <a:bodyPr/>
          <a:lstStyle/>
          <a:p>
            <a:endParaRPr lang="en-ID" dirty="0"/>
          </a:p>
        </p:txBody>
      </p:sp>
    </p:spTree>
    <p:extLst>
      <p:ext uri="{BB962C8B-B14F-4D97-AF65-F5344CB8AC3E}">
        <p14:creationId xmlns:p14="http://schemas.microsoft.com/office/powerpoint/2010/main" val="3655289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Creating Assets</a:t>
            </a:r>
          </a:p>
        </p:txBody>
      </p:sp>
      <p:sp>
        <p:nvSpPr>
          <p:cNvPr id="3" name="Tampungan Konten 2"/>
          <p:cNvSpPr>
            <a:spLocks noGrp="1"/>
          </p:cNvSpPr>
          <p:nvPr>
            <p:ph idx="1"/>
          </p:nvPr>
        </p:nvSpPr>
        <p:spPr>
          <a:xfrm>
            <a:off x="1911350" y="2971800"/>
            <a:ext cx="4707247" cy="3497623"/>
          </a:xfrm>
        </p:spPr>
        <p:txBody>
          <a:bodyPr/>
          <a:lstStyle/>
          <a:p>
            <a:pPr marL="0" indent="0">
              <a:buNone/>
            </a:pPr>
            <a:r>
              <a:rPr lang="en-ID" dirty="0"/>
              <a:t>When we click on Create, at the top of the left panel, we are given a list of assets that we can create,</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5600" y="2305050"/>
            <a:ext cx="1955861" cy="4164373"/>
          </a:xfrm>
          <a:prstGeom prst="rect">
            <a:avLst/>
          </a:prstGeom>
        </p:spPr>
      </p:pic>
    </p:spTree>
    <p:extLst>
      <p:ext uri="{BB962C8B-B14F-4D97-AF65-F5344CB8AC3E}">
        <p14:creationId xmlns:p14="http://schemas.microsoft.com/office/powerpoint/2010/main" val="190799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 y="1981200"/>
            <a:ext cx="7297072" cy="4507294"/>
          </a:xfrm>
          <a:prstGeom prst="rect">
            <a:avLst/>
          </a:prstGeom>
        </p:spPr>
      </p:pic>
    </p:spTree>
    <p:extLst>
      <p:ext uri="{BB962C8B-B14F-4D97-AF65-F5344CB8AC3E}">
        <p14:creationId xmlns:p14="http://schemas.microsoft.com/office/powerpoint/2010/main" val="4182325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Unity Assets Store</a:t>
            </a:r>
          </a:p>
        </p:txBody>
      </p:sp>
      <p:sp>
        <p:nvSpPr>
          <p:cNvPr id="3" name="Tampungan Konten 2"/>
          <p:cNvSpPr>
            <a:spLocks noGrp="1"/>
          </p:cNvSpPr>
          <p:nvPr>
            <p:ph idx="1"/>
          </p:nvPr>
        </p:nvSpPr>
        <p:spPr>
          <a:xfrm>
            <a:off x="1911350" y="5867400"/>
            <a:ext cx="6837114" cy="602022"/>
          </a:xfrm>
        </p:spPr>
        <p:txBody>
          <a:bodyPr>
            <a:normAutofit fontScale="85000" lnSpcReduction="10000"/>
          </a:bodyPr>
          <a:lstStyle/>
          <a:p>
            <a:pPr marL="0" indent="0">
              <a:buNone/>
            </a:pPr>
            <a:r>
              <a:rPr lang="en-ID" dirty="0"/>
              <a:t>Asset Store is an online marketplace created by Unity for independent game developers to buy and sell reusable assets to make games.</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0" y="2802824"/>
            <a:ext cx="4320147" cy="2942872"/>
          </a:xfrm>
          <a:prstGeom prst="rect">
            <a:avLst/>
          </a:prstGeom>
        </p:spPr>
      </p:pic>
    </p:spTree>
    <p:extLst>
      <p:ext uri="{BB962C8B-B14F-4D97-AF65-F5344CB8AC3E}">
        <p14:creationId xmlns:p14="http://schemas.microsoft.com/office/powerpoint/2010/main" val="2296035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Hierarchy</a:t>
            </a:r>
          </a:p>
        </p:txBody>
      </p:sp>
      <p:sp>
        <p:nvSpPr>
          <p:cNvPr id="3" name="Tampungan Konten 2"/>
          <p:cNvSpPr>
            <a:spLocks noGrp="1"/>
          </p:cNvSpPr>
          <p:nvPr>
            <p:ph idx="1"/>
          </p:nvPr>
        </p:nvSpPr>
        <p:spPr>
          <a:xfrm>
            <a:off x="1911350" y="3429001"/>
            <a:ext cx="3727450" cy="3040422"/>
          </a:xfrm>
        </p:spPr>
        <p:txBody>
          <a:bodyPr>
            <a:normAutofit/>
          </a:bodyPr>
          <a:lstStyle/>
          <a:p>
            <a:pPr marL="0" indent="0">
              <a:buNone/>
            </a:pPr>
            <a:r>
              <a:rPr lang="en-ID" dirty="0"/>
              <a:t>The Hierarchy tab lists all the </a:t>
            </a:r>
            <a:r>
              <a:rPr lang="en-ID" dirty="0" err="1"/>
              <a:t>GameObjects</a:t>
            </a:r>
            <a:r>
              <a:rPr lang="en-ID" dirty="0"/>
              <a:t> in the current scene. Scenes are made up of game objects, and game objects make use of assets. We can easily access any </a:t>
            </a:r>
            <a:r>
              <a:rPr lang="en-ID" dirty="0" err="1"/>
              <a:t>GameObject</a:t>
            </a:r>
            <a:r>
              <a:rPr lang="en-ID" dirty="0"/>
              <a:t> in the scene from the Hierarchy tab for quick editing. </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24600" y="3625146"/>
            <a:ext cx="2142298" cy="2546995"/>
          </a:xfrm>
          <a:prstGeom prst="rect">
            <a:avLst/>
          </a:prstGeom>
        </p:spPr>
      </p:pic>
    </p:spTree>
    <p:extLst>
      <p:ext uri="{BB962C8B-B14F-4D97-AF65-F5344CB8AC3E}">
        <p14:creationId xmlns:p14="http://schemas.microsoft.com/office/powerpoint/2010/main" val="649459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Inspector</a:t>
            </a:r>
          </a:p>
        </p:txBody>
      </p:sp>
      <p:sp>
        <p:nvSpPr>
          <p:cNvPr id="3" name="Tampungan Konten 2"/>
          <p:cNvSpPr>
            <a:spLocks noGrp="1"/>
          </p:cNvSpPr>
          <p:nvPr>
            <p:ph idx="1"/>
          </p:nvPr>
        </p:nvSpPr>
        <p:spPr/>
        <p:txBody>
          <a:bodyPr>
            <a:normAutofit fontScale="85000" lnSpcReduction="10000"/>
          </a:bodyPr>
          <a:lstStyle/>
          <a:p>
            <a:pPr marL="0" indent="0">
              <a:buNone/>
            </a:pPr>
            <a:r>
              <a:rPr lang="en-ID" dirty="0"/>
              <a:t>Game objects are the living things in our games, and the different components are what bring a game object to life in different ways. For example, the Audio Source component allows a game object to emit a sound, while a Script component allows  a game object to behave intelligently or respond to user input. </a:t>
            </a:r>
          </a:p>
          <a:p>
            <a:pPr marL="0" indent="0">
              <a:buNone/>
            </a:pPr>
            <a:endParaRPr lang="en-ID" dirty="0"/>
          </a:p>
          <a:p>
            <a:pPr marL="0" indent="0">
              <a:buNone/>
            </a:pPr>
            <a:r>
              <a:rPr lang="en-ID" dirty="0"/>
              <a:t>When we click on a </a:t>
            </a:r>
            <a:r>
              <a:rPr lang="en-ID" dirty="0" err="1"/>
              <a:t>GameObject</a:t>
            </a:r>
            <a:r>
              <a:rPr lang="en-ID" dirty="0"/>
              <a:t> within our scene, the Inspector provides detailed information about that object. It displays all the components that have been added to the selected </a:t>
            </a:r>
            <a:r>
              <a:rPr lang="en-ID" dirty="0" err="1"/>
              <a:t>GameObject</a:t>
            </a:r>
            <a:r>
              <a:rPr lang="en-ID" dirty="0"/>
              <a:t>, such as animations, colliders, scripts, and so on, as well as all the attributes within the components. This allows us to directly modify its fields and their respective values from the Inspector.</a:t>
            </a:r>
          </a:p>
          <a:p>
            <a:pPr marL="0" indent="0">
              <a:buNone/>
            </a:pPr>
            <a:endParaRPr lang="en-ID" dirty="0"/>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795818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Inspector</a:t>
            </a:r>
          </a:p>
        </p:txBody>
      </p:sp>
      <p:sp>
        <p:nvSpPr>
          <p:cNvPr id="3" name="Tampungan Konten 2"/>
          <p:cNvSpPr>
            <a:spLocks noGrp="1"/>
          </p:cNvSpPr>
          <p:nvPr>
            <p:ph idx="1"/>
          </p:nvPr>
        </p:nvSpPr>
        <p:spPr>
          <a:xfrm>
            <a:off x="1911350" y="3429001"/>
            <a:ext cx="3117850" cy="3040422"/>
          </a:xfrm>
        </p:spPr>
        <p:txBody>
          <a:bodyPr>
            <a:normAutofit fontScale="92500" lnSpcReduction="20000"/>
          </a:bodyPr>
          <a:lstStyle/>
          <a:p>
            <a:pPr marL="0" indent="0">
              <a:buNone/>
            </a:pPr>
            <a:r>
              <a:rPr lang="en-ID" dirty="0"/>
              <a:t>Whenever we do not want a component active at any time, we can simply deselect the component by deselecting the box. We do this to temporarily turn it off without losing its settings, because had we deleted it, then we would have lost any changes made to the default settings.</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5739" y="3104964"/>
            <a:ext cx="2752725" cy="3333172"/>
          </a:xfrm>
          <a:prstGeom prst="rect">
            <a:avLst/>
          </a:prstGeom>
        </p:spPr>
      </p:pic>
    </p:spTree>
    <p:extLst>
      <p:ext uri="{BB962C8B-B14F-4D97-AF65-F5344CB8AC3E}">
        <p14:creationId xmlns:p14="http://schemas.microsoft.com/office/powerpoint/2010/main" val="286219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Add Components</a:t>
            </a:r>
          </a:p>
        </p:txBody>
      </p:sp>
      <p:sp>
        <p:nvSpPr>
          <p:cNvPr id="3" name="Tampungan Konten 2"/>
          <p:cNvSpPr>
            <a:spLocks noGrp="1"/>
          </p:cNvSpPr>
          <p:nvPr>
            <p:ph idx="1"/>
          </p:nvPr>
        </p:nvSpPr>
        <p:spPr>
          <a:xfrm>
            <a:off x="1911350" y="3505201"/>
            <a:ext cx="3117850" cy="2964222"/>
          </a:xfrm>
        </p:spPr>
        <p:txBody>
          <a:bodyPr>
            <a:normAutofit/>
          </a:bodyPr>
          <a:lstStyle/>
          <a:p>
            <a:pPr marL="0" indent="0">
              <a:buNone/>
            </a:pPr>
            <a:r>
              <a:rPr lang="en-ID" dirty="0"/>
              <a:t>To add a component to the selected </a:t>
            </a:r>
            <a:r>
              <a:rPr lang="en-ID" dirty="0" err="1"/>
              <a:t>GameObject</a:t>
            </a:r>
            <a:r>
              <a:rPr lang="en-ID" dirty="0"/>
              <a:t>, we click on the Add Component button. When we click on Add Component, we are given a list of components that we can create.</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7744" y="2286000"/>
            <a:ext cx="2641389" cy="3971925"/>
          </a:xfrm>
          <a:prstGeom prst="rect">
            <a:avLst/>
          </a:prstGeom>
        </p:spPr>
      </p:pic>
    </p:spTree>
    <p:extLst>
      <p:ext uri="{BB962C8B-B14F-4D97-AF65-F5344CB8AC3E}">
        <p14:creationId xmlns:p14="http://schemas.microsoft.com/office/powerpoint/2010/main" val="1628492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Extra Views</a:t>
            </a:r>
          </a:p>
        </p:txBody>
      </p:sp>
      <p:sp>
        <p:nvSpPr>
          <p:cNvPr id="3" name="Tampungan Konten 2"/>
          <p:cNvSpPr>
            <a:spLocks noGrp="1"/>
          </p:cNvSpPr>
          <p:nvPr>
            <p:ph idx="1"/>
          </p:nvPr>
        </p:nvSpPr>
        <p:spPr>
          <a:xfrm>
            <a:off x="1911350" y="3356991"/>
            <a:ext cx="3346450" cy="3112431"/>
          </a:xfrm>
        </p:spPr>
        <p:txBody>
          <a:bodyPr>
            <a:normAutofit/>
          </a:bodyPr>
          <a:lstStyle/>
          <a:p>
            <a:pPr marL="0" indent="0">
              <a:buNone/>
            </a:pPr>
            <a:r>
              <a:rPr lang="en-ID" dirty="0"/>
              <a:t>Other than the six main Views of the editor interface that are shown by default,  there are extra Views that are also very useful. </a:t>
            </a:r>
          </a:p>
        </p:txBody>
      </p:sp>
      <p:sp>
        <p:nvSpPr>
          <p:cNvPr id="4" name="Subjudul 3"/>
          <p:cNvSpPr>
            <a:spLocks noGrp="1"/>
          </p:cNvSpPr>
          <p:nvPr>
            <p:ph type="subTitle" idx="13"/>
          </p:nvPr>
        </p:nvSpPr>
        <p:spPr/>
        <p:txBody>
          <a:bodyPr/>
          <a:lstStyle/>
          <a:p>
            <a:endParaRPr lang="en-ID" dirty="0"/>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28084" y="1752600"/>
            <a:ext cx="3629064" cy="4867275"/>
          </a:xfrm>
          <a:prstGeom prst="rect">
            <a:avLst/>
          </a:prstGeom>
        </p:spPr>
      </p:pic>
    </p:spTree>
    <p:extLst>
      <p:ext uri="{BB962C8B-B14F-4D97-AF65-F5344CB8AC3E}">
        <p14:creationId xmlns:p14="http://schemas.microsoft.com/office/powerpoint/2010/main" val="1768114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Console</a:t>
            </a:r>
          </a:p>
        </p:txBody>
      </p:sp>
      <p:sp>
        <p:nvSpPr>
          <p:cNvPr id="3" name="Tampungan Konten 2"/>
          <p:cNvSpPr>
            <a:spLocks noGrp="1"/>
          </p:cNvSpPr>
          <p:nvPr>
            <p:ph idx="1"/>
          </p:nvPr>
        </p:nvSpPr>
        <p:spPr>
          <a:xfrm>
            <a:off x="1911350" y="5334000"/>
            <a:ext cx="6837114" cy="1135422"/>
          </a:xfrm>
        </p:spPr>
        <p:txBody>
          <a:bodyPr>
            <a:normAutofit fontScale="85000" lnSpcReduction="20000"/>
          </a:bodyPr>
          <a:lstStyle/>
          <a:p>
            <a:pPr marL="0" indent="0">
              <a:buNone/>
            </a:pPr>
            <a:r>
              <a:rPr lang="en-ID" dirty="0"/>
              <a:t>The Console View is useful when you write code to output messages and to  check for any problems with the code. Any warnings and errors in the code  will be displayed here. These messages only appear to us developers to test and debug our game and will not be shown in the final game to the players. </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a:stretch>
            <a:fillRect/>
          </a:stretch>
        </p:blipFill>
        <p:spPr>
          <a:xfrm>
            <a:off x="2201503" y="2971800"/>
            <a:ext cx="6253162" cy="2112122"/>
          </a:xfrm>
          <a:prstGeom prst="rect">
            <a:avLst/>
          </a:prstGeom>
        </p:spPr>
      </p:pic>
    </p:spTree>
    <p:extLst>
      <p:ext uri="{BB962C8B-B14F-4D97-AF65-F5344CB8AC3E}">
        <p14:creationId xmlns:p14="http://schemas.microsoft.com/office/powerpoint/2010/main" val="4156901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Animation</a:t>
            </a:r>
          </a:p>
        </p:txBody>
      </p:sp>
      <p:sp>
        <p:nvSpPr>
          <p:cNvPr id="3" name="Tampungan Konten 2"/>
          <p:cNvSpPr>
            <a:spLocks noGrp="1"/>
          </p:cNvSpPr>
          <p:nvPr>
            <p:ph idx="1"/>
          </p:nvPr>
        </p:nvSpPr>
        <p:spPr>
          <a:xfrm>
            <a:off x="1911350" y="5791199"/>
            <a:ext cx="6837114" cy="678223"/>
          </a:xfrm>
        </p:spPr>
        <p:txBody>
          <a:bodyPr>
            <a:normAutofit lnSpcReduction="10000"/>
          </a:bodyPr>
          <a:lstStyle/>
          <a:p>
            <a:pPr marL="0" indent="0">
              <a:buNone/>
            </a:pPr>
            <a:r>
              <a:rPr lang="en-ID" dirty="0"/>
              <a:t>The Animation View is used to animate the </a:t>
            </a:r>
            <a:r>
              <a:rPr lang="en-ID" dirty="0" err="1"/>
              <a:t>GameObjects</a:t>
            </a:r>
            <a:r>
              <a:rPr lang="en-ID" dirty="0"/>
              <a:t> in our scene using an animation timeline with frames</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0" y="2743200"/>
            <a:ext cx="5562600" cy="2976860"/>
          </a:xfrm>
          <a:prstGeom prst="rect">
            <a:avLst/>
          </a:prstGeom>
        </p:spPr>
      </p:pic>
    </p:spTree>
    <p:extLst>
      <p:ext uri="{BB962C8B-B14F-4D97-AF65-F5344CB8AC3E}">
        <p14:creationId xmlns:p14="http://schemas.microsoft.com/office/powerpoint/2010/main" val="3378938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Sprite Editor</a:t>
            </a:r>
          </a:p>
        </p:txBody>
      </p:sp>
      <p:sp>
        <p:nvSpPr>
          <p:cNvPr id="3" name="Tampungan Konten 2"/>
          <p:cNvSpPr>
            <a:spLocks noGrp="1"/>
          </p:cNvSpPr>
          <p:nvPr>
            <p:ph idx="1"/>
          </p:nvPr>
        </p:nvSpPr>
        <p:spPr>
          <a:xfrm>
            <a:off x="1911350" y="5257801"/>
            <a:ext cx="6837114" cy="1211622"/>
          </a:xfrm>
        </p:spPr>
        <p:txBody>
          <a:bodyPr>
            <a:normAutofit fontScale="85000" lnSpcReduction="20000"/>
          </a:bodyPr>
          <a:lstStyle/>
          <a:p>
            <a:pPr marL="0" indent="0">
              <a:buNone/>
            </a:pPr>
            <a:r>
              <a:rPr lang="en-ID" dirty="0"/>
              <a:t>Sprite Editor enables us to separate merged images (known as a sprite sheet or The sprite atlas) from a single image (or sprite as it is often called in the world of 2D). It is useful, for example, for animations and when we want different parts of our character to move independently,</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9000" y="2667000"/>
            <a:ext cx="3733800" cy="2516640"/>
          </a:xfrm>
          <a:prstGeom prst="rect">
            <a:avLst/>
          </a:prstGeom>
        </p:spPr>
      </p:pic>
    </p:spTree>
    <p:extLst>
      <p:ext uri="{BB962C8B-B14F-4D97-AF65-F5344CB8AC3E}">
        <p14:creationId xmlns:p14="http://schemas.microsoft.com/office/powerpoint/2010/main" val="80793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Animator</a:t>
            </a:r>
          </a:p>
        </p:txBody>
      </p:sp>
      <p:sp>
        <p:nvSpPr>
          <p:cNvPr id="3" name="Tampungan Konten 2"/>
          <p:cNvSpPr>
            <a:spLocks noGrp="1"/>
          </p:cNvSpPr>
          <p:nvPr>
            <p:ph idx="1"/>
          </p:nvPr>
        </p:nvSpPr>
        <p:spPr>
          <a:xfrm>
            <a:off x="1219200" y="2855394"/>
            <a:ext cx="3810000" cy="3810000"/>
          </a:xfrm>
        </p:spPr>
        <p:txBody>
          <a:bodyPr>
            <a:noAutofit/>
          </a:bodyPr>
          <a:lstStyle/>
          <a:p>
            <a:pPr marL="0" indent="0">
              <a:buNone/>
            </a:pPr>
            <a:r>
              <a:rPr lang="en-ID" dirty="0"/>
              <a:t>Animator controls the order of an animation. It provides an easy way to set up animations by visually representing the flow of the animation, such as the completion of a jump animation leading to a standing animation. It enables us  to create animation states. We can then order the flow of animations and decide when one animation state transitions or blends into the next state.</a:t>
            </a:r>
          </a:p>
        </p:txBody>
      </p:sp>
      <p:pic>
        <p:nvPicPr>
          <p:cNvPr id="5" name="Gamba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2600" y="2952564"/>
            <a:ext cx="3402463" cy="2862262"/>
          </a:xfrm>
          <a:prstGeom prst="rect">
            <a:avLst/>
          </a:prstGeom>
        </p:spPr>
      </p:pic>
    </p:spTree>
    <p:extLst>
      <p:ext uri="{BB962C8B-B14F-4D97-AF65-F5344CB8AC3E}">
        <p14:creationId xmlns:p14="http://schemas.microsoft.com/office/powerpoint/2010/main" val="12383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Rendering</a:t>
            </a:r>
          </a:p>
        </p:txBody>
      </p:sp>
      <p:pic>
        <p:nvPicPr>
          <p:cNvPr id="3" name="Picture 2"/>
          <p:cNvPicPr>
            <a:picLocks noChangeAspect="1"/>
          </p:cNvPicPr>
          <p:nvPr/>
        </p:nvPicPr>
        <p:blipFill>
          <a:blip r:embed="rId2"/>
          <a:stretch>
            <a:fillRect/>
          </a:stretch>
        </p:blipFill>
        <p:spPr>
          <a:xfrm>
            <a:off x="3962400" y="4038600"/>
            <a:ext cx="4368800" cy="1854200"/>
          </a:xfrm>
          <a:prstGeom prst="rect">
            <a:avLst/>
          </a:prstGeom>
        </p:spPr>
      </p:pic>
      <p:sp>
        <p:nvSpPr>
          <p:cNvPr id="4" name="Rectangle 3"/>
          <p:cNvSpPr/>
          <p:nvPr/>
        </p:nvSpPr>
        <p:spPr>
          <a:xfrm>
            <a:off x="914400" y="2167235"/>
            <a:ext cx="5516692"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Shoot The Penguin</a:t>
            </a:r>
          </a:p>
        </p:txBody>
      </p:sp>
    </p:spTree>
    <p:extLst>
      <p:ext uri="{BB962C8B-B14F-4D97-AF65-F5344CB8AC3E}">
        <p14:creationId xmlns:p14="http://schemas.microsoft.com/office/powerpoint/2010/main" val="1804525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Discussion</a:t>
            </a:r>
          </a:p>
        </p:txBody>
      </p:sp>
      <p:sp>
        <p:nvSpPr>
          <p:cNvPr id="4" name="Tampungan Konten 3"/>
          <p:cNvSpPr>
            <a:spLocks noGrp="1"/>
          </p:cNvSpPr>
          <p:nvPr>
            <p:ph idx="1"/>
          </p:nvPr>
        </p:nvSpPr>
        <p:spPr/>
        <p:txBody>
          <a:bodyPr/>
          <a:lstStyle/>
          <a:p>
            <a:r>
              <a:rPr lang="en-ID" dirty="0"/>
              <a:t>What are the benefit of using unity?</a:t>
            </a:r>
          </a:p>
          <a:p>
            <a:r>
              <a:rPr lang="en-ID" dirty="0"/>
              <a:t>The current state of </a:t>
            </a:r>
            <a:r>
              <a:rPr lang="en-ID"/>
              <a:t>2D games?</a:t>
            </a:r>
            <a:endParaRPr lang="en-ID" dirty="0"/>
          </a:p>
        </p:txBody>
      </p:sp>
    </p:spTree>
    <p:extLst>
      <p:ext uri="{BB962C8B-B14F-4D97-AF65-F5344CB8AC3E}">
        <p14:creationId xmlns:p14="http://schemas.microsoft.com/office/powerpoint/2010/main" val="3579870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p:cNvSpPr>
            <a:spLocks noGrp="1"/>
          </p:cNvSpPr>
          <p:nvPr>
            <p:ph type="title"/>
          </p:nvPr>
        </p:nvSpPr>
        <p:spPr/>
        <p:txBody>
          <a:bodyPr/>
          <a:lstStyle/>
          <a:p>
            <a:r>
              <a:rPr lang="en-ID" dirty="0"/>
              <a:t>Q &amp; A Session</a:t>
            </a:r>
          </a:p>
        </p:txBody>
      </p:sp>
    </p:spTree>
    <p:extLst>
      <p:ext uri="{BB962C8B-B14F-4D97-AF65-F5344CB8AC3E}">
        <p14:creationId xmlns:p14="http://schemas.microsoft.com/office/powerpoint/2010/main" val="2364215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References</a:t>
            </a:r>
            <a:endParaRPr lang="id-ID" dirty="0"/>
          </a:p>
        </p:txBody>
      </p:sp>
      <p:sp>
        <p:nvSpPr>
          <p:cNvPr id="3" name="Content Placeholder 2"/>
          <p:cNvSpPr>
            <a:spLocks noGrp="1"/>
          </p:cNvSpPr>
          <p:nvPr>
            <p:ph idx="1"/>
          </p:nvPr>
        </p:nvSpPr>
        <p:spPr/>
        <p:txBody>
          <a:bodyPr/>
          <a:lstStyle/>
          <a:p>
            <a:pPr marL="0" indent="0">
              <a:buNone/>
            </a:pPr>
            <a:r>
              <a:rPr lang="en-US" dirty="0"/>
              <a:t>Pereira, V. (2014). Learning Unity 2D Game Development by Example, </a:t>
            </a:r>
            <a:r>
              <a:rPr lang="en-US" dirty="0" err="1"/>
              <a:t>Packt</a:t>
            </a:r>
            <a:r>
              <a:rPr lang="en-US" dirty="0"/>
              <a:t> Publishing, Inc. San Francisco. ISBN: </a:t>
            </a:r>
            <a:r>
              <a:rPr lang="en-ID" dirty="0"/>
              <a:t>9781783559046</a:t>
            </a:r>
            <a:endParaRPr lang="id-ID" dirty="0"/>
          </a:p>
        </p:txBody>
      </p:sp>
      <p:sp>
        <p:nvSpPr>
          <p:cNvPr id="4" name="Subtitle 3"/>
          <p:cNvSpPr>
            <a:spLocks noGrp="1"/>
          </p:cNvSpPr>
          <p:nvPr>
            <p:ph type="subTitle" idx="13"/>
          </p:nvPr>
        </p:nvSpPr>
        <p:spPr/>
        <p:txBody>
          <a:bodyPr/>
          <a:lstStyle/>
          <a:p>
            <a:pPr marL="0" indent="0">
              <a:buNone/>
            </a:pPr>
            <a:endParaRPr lang="id-ID" dirty="0"/>
          </a:p>
        </p:txBody>
      </p:sp>
    </p:spTree>
    <p:extLst>
      <p:ext uri="{BB962C8B-B14F-4D97-AF65-F5344CB8AC3E}">
        <p14:creationId xmlns:p14="http://schemas.microsoft.com/office/powerpoint/2010/main" val="346466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D0T Game engine</a:t>
            </a:r>
          </a:p>
        </p:txBody>
      </p:sp>
      <p:pic>
        <p:nvPicPr>
          <p:cNvPr id="9" name="Content Placeholder 8"/>
          <p:cNvPicPr>
            <a:picLocks noGrp="1" noChangeAspect="1"/>
          </p:cNvPicPr>
          <p:nvPr>
            <p:ph sz="quarter" idx="1"/>
          </p:nvPr>
        </p:nvPicPr>
        <p:blipFill rotWithShape="1">
          <a:blip r:embed="rId2"/>
          <a:srcRect t="12793" b="12793"/>
          <a:stretch/>
        </p:blipFill>
        <p:spPr>
          <a:xfrm>
            <a:off x="1828800" y="1828800"/>
            <a:ext cx="5181600" cy="2857144"/>
          </a:xfrm>
        </p:spPr>
      </p:pic>
      <p:pic>
        <p:nvPicPr>
          <p:cNvPr id="3" name="Picture 2"/>
          <p:cNvPicPr>
            <a:picLocks noChangeAspect="1"/>
          </p:cNvPicPr>
          <p:nvPr/>
        </p:nvPicPr>
        <p:blipFill>
          <a:blip r:embed="rId3"/>
          <a:stretch>
            <a:fillRect/>
          </a:stretch>
        </p:blipFill>
        <p:spPr>
          <a:xfrm>
            <a:off x="6096000" y="4876800"/>
            <a:ext cx="2628900" cy="1433945"/>
          </a:xfrm>
          <a:prstGeom prst="rect">
            <a:avLst/>
          </a:prstGeom>
        </p:spPr>
      </p:pic>
    </p:spTree>
    <p:extLst>
      <p:ext uri="{BB962C8B-B14F-4D97-AF65-F5344CB8AC3E}">
        <p14:creationId xmlns:p14="http://schemas.microsoft.com/office/powerpoint/2010/main" val="37774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 and Games…</a:t>
            </a:r>
          </a:p>
        </p:txBody>
      </p:sp>
      <p:pic>
        <p:nvPicPr>
          <p:cNvPr id="4" name="Picture 3"/>
          <p:cNvPicPr>
            <a:picLocks noChangeAspect="1"/>
          </p:cNvPicPr>
          <p:nvPr/>
        </p:nvPicPr>
        <p:blipFill>
          <a:blip r:embed="rId2"/>
          <a:stretch>
            <a:fillRect/>
          </a:stretch>
        </p:blipFill>
        <p:spPr>
          <a:xfrm>
            <a:off x="1447800" y="1676400"/>
            <a:ext cx="2239528" cy="2209800"/>
          </a:xfrm>
          <a:prstGeom prst="rect">
            <a:avLst/>
          </a:prstGeom>
        </p:spPr>
      </p:pic>
      <p:pic>
        <p:nvPicPr>
          <p:cNvPr id="5" name="Picture 4"/>
          <p:cNvPicPr>
            <a:picLocks noChangeAspect="1"/>
          </p:cNvPicPr>
          <p:nvPr/>
        </p:nvPicPr>
        <p:blipFill>
          <a:blip r:embed="rId3"/>
          <a:stretch>
            <a:fillRect/>
          </a:stretch>
        </p:blipFill>
        <p:spPr>
          <a:xfrm>
            <a:off x="914400" y="4038600"/>
            <a:ext cx="3556000" cy="2565400"/>
          </a:xfrm>
          <a:prstGeom prst="rect">
            <a:avLst/>
          </a:prstGeom>
        </p:spPr>
      </p:pic>
      <p:pic>
        <p:nvPicPr>
          <p:cNvPr id="6" name="Picture 5"/>
          <p:cNvPicPr>
            <a:picLocks noChangeAspect="1"/>
          </p:cNvPicPr>
          <p:nvPr/>
        </p:nvPicPr>
        <p:blipFill>
          <a:blip r:embed="rId4"/>
          <a:stretch>
            <a:fillRect/>
          </a:stretch>
        </p:blipFill>
        <p:spPr>
          <a:xfrm>
            <a:off x="4953000" y="2286000"/>
            <a:ext cx="4000500" cy="3383643"/>
          </a:xfrm>
          <a:prstGeom prst="rect">
            <a:avLst/>
          </a:prstGeom>
        </p:spPr>
      </p:pic>
    </p:spTree>
    <p:extLst>
      <p:ext uri="{BB962C8B-B14F-4D97-AF65-F5344CB8AC3E}">
        <p14:creationId xmlns:p14="http://schemas.microsoft.com/office/powerpoint/2010/main" val="292911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Learning Objectives</a:t>
            </a:r>
            <a:endParaRPr lang="id-ID" dirty="0"/>
          </a:p>
        </p:txBody>
      </p:sp>
      <p:sp>
        <p:nvSpPr>
          <p:cNvPr id="9" name="Subjudul 8"/>
          <p:cNvSpPr>
            <a:spLocks noGrp="1"/>
          </p:cNvSpPr>
          <p:nvPr>
            <p:ph type="subTitle" idx="13"/>
          </p:nvPr>
        </p:nvSpPr>
        <p:spPr>
          <a:xfrm>
            <a:off x="1907704" y="2852936"/>
            <a:ext cx="6840760" cy="1185664"/>
          </a:xfrm>
        </p:spPr>
        <p:txBody>
          <a:bodyPr>
            <a:noAutofit/>
          </a:bodyPr>
          <a:lstStyle/>
          <a:p>
            <a:pPr marL="0" indent="0">
              <a:buNone/>
            </a:pPr>
            <a:r>
              <a:rPr lang="en-ID" sz="2000" dirty="0"/>
              <a:t>LO 1 : Create 2D game for PC platform</a:t>
            </a:r>
          </a:p>
          <a:p>
            <a:pPr marL="0" indent="0">
              <a:buNone/>
            </a:pPr>
            <a:r>
              <a:rPr lang="en-US" sz="2000" dirty="0"/>
              <a:t>L</a:t>
            </a:r>
            <a:r>
              <a:rPr lang="en-ID" sz="2000" dirty="0"/>
              <a:t>O 2 : Apply best practices of 2D game development</a:t>
            </a:r>
          </a:p>
          <a:p>
            <a:pPr marL="0" indent="0">
              <a:buNone/>
            </a:pPr>
            <a:r>
              <a:rPr lang="en-ID" sz="2000" dirty="0"/>
              <a:t>LO 3 : Design 2D game for PC platform</a:t>
            </a:r>
          </a:p>
        </p:txBody>
      </p:sp>
    </p:spTree>
    <p:extLst>
      <p:ext uri="{BB962C8B-B14F-4D97-AF65-F5344CB8AC3E}">
        <p14:creationId xmlns:p14="http://schemas.microsoft.com/office/powerpoint/2010/main" val="205719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8F059FF-4BAB-4306-A8A7-36C113E9FDCC}"/>
              </a:ext>
            </a:extLst>
          </p:cNvPr>
          <p:cNvSpPr>
            <a:spLocks noGrp="1"/>
          </p:cNvSpPr>
          <p:nvPr>
            <p:ph type="title"/>
          </p:nvPr>
        </p:nvSpPr>
        <p:spPr/>
        <p:txBody>
          <a:bodyPr/>
          <a:lstStyle/>
          <a:p>
            <a:r>
              <a:rPr lang="en-US" dirty="0"/>
              <a:t>Timeline</a:t>
            </a:r>
            <a:endParaRPr lang="en-ID" dirty="0"/>
          </a:p>
        </p:txBody>
      </p:sp>
      <p:pic>
        <p:nvPicPr>
          <p:cNvPr id="5" name="Gambar 4">
            <a:extLst>
              <a:ext uri="{FF2B5EF4-FFF2-40B4-BE49-F238E27FC236}">
                <a16:creationId xmlns:a16="http://schemas.microsoft.com/office/drawing/2014/main" id="{D78710D6-7222-4A2E-B5C9-04241A8305F1}"/>
              </a:ext>
            </a:extLst>
          </p:cNvPr>
          <p:cNvPicPr>
            <a:picLocks noChangeAspect="1"/>
          </p:cNvPicPr>
          <p:nvPr/>
        </p:nvPicPr>
        <p:blipFill>
          <a:blip r:embed="rId2"/>
          <a:stretch>
            <a:fillRect/>
          </a:stretch>
        </p:blipFill>
        <p:spPr>
          <a:xfrm>
            <a:off x="1878517" y="3048000"/>
            <a:ext cx="6902780" cy="1447800"/>
          </a:xfrm>
          <a:prstGeom prst="rect">
            <a:avLst/>
          </a:prstGeom>
        </p:spPr>
      </p:pic>
      <p:cxnSp>
        <p:nvCxnSpPr>
          <p:cNvPr id="8" name="Konektor Panah Lurus 7">
            <a:extLst>
              <a:ext uri="{FF2B5EF4-FFF2-40B4-BE49-F238E27FC236}">
                <a16:creationId xmlns:a16="http://schemas.microsoft.com/office/drawing/2014/main" id="{32E9FB55-2B66-4143-A055-F015D4572AC9}"/>
              </a:ext>
            </a:extLst>
          </p:cNvPr>
          <p:cNvCxnSpPr/>
          <p:nvPr/>
        </p:nvCxnSpPr>
        <p:spPr>
          <a:xfrm>
            <a:off x="4953000" y="4495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Konektor Panah Lurus 8">
            <a:extLst>
              <a:ext uri="{FF2B5EF4-FFF2-40B4-BE49-F238E27FC236}">
                <a16:creationId xmlns:a16="http://schemas.microsoft.com/office/drawing/2014/main" id="{41FCE7BD-F9C4-4A5A-8868-BF63B2EA43FA}"/>
              </a:ext>
            </a:extLst>
          </p:cNvPr>
          <p:cNvCxnSpPr/>
          <p:nvPr/>
        </p:nvCxnSpPr>
        <p:spPr>
          <a:xfrm>
            <a:off x="3657600" y="4495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Kotak Teks 9">
            <a:extLst>
              <a:ext uri="{FF2B5EF4-FFF2-40B4-BE49-F238E27FC236}">
                <a16:creationId xmlns:a16="http://schemas.microsoft.com/office/drawing/2014/main" id="{DDC77A75-E73A-4C4D-8E13-9042DBE3A877}"/>
              </a:ext>
            </a:extLst>
          </p:cNvPr>
          <p:cNvSpPr txBox="1"/>
          <p:nvPr/>
        </p:nvSpPr>
        <p:spPr>
          <a:xfrm>
            <a:off x="4313433" y="5029200"/>
            <a:ext cx="1279133" cy="369332"/>
          </a:xfrm>
          <a:prstGeom prst="rect">
            <a:avLst/>
          </a:prstGeom>
          <a:noFill/>
        </p:spPr>
        <p:txBody>
          <a:bodyPr wrap="none" rtlCol="0">
            <a:spAutoFit/>
          </a:bodyPr>
          <a:lstStyle/>
          <a:p>
            <a:r>
              <a:rPr lang="en-US" dirty="0"/>
              <a:t>PROTOTYPE</a:t>
            </a:r>
            <a:endParaRPr lang="en-ID" dirty="0"/>
          </a:p>
        </p:txBody>
      </p:sp>
      <p:sp>
        <p:nvSpPr>
          <p:cNvPr id="11" name="Kotak Teks 10">
            <a:extLst>
              <a:ext uri="{FF2B5EF4-FFF2-40B4-BE49-F238E27FC236}">
                <a16:creationId xmlns:a16="http://schemas.microsoft.com/office/drawing/2014/main" id="{B869BFF1-E637-4CB5-BE4B-65D77F7F4CB7}"/>
              </a:ext>
            </a:extLst>
          </p:cNvPr>
          <p:cNvSpPr txBox="1"/>
          <p:nvPr/>
        </p:nvSpPr>
        <p:spPr>
          <a:xfrm>
            <a:off x="2974756" y="5029200"/>
            <a:ext cx="1368644" cy="646331"/>
          </a:xfrm>
          <a:prstGeom prst="rect">
            <a:avLst/>
          </a:prstGeom>
          <a:noFill/>
        </p:spPr>
        <p:txBody>
          <a:bodyPr wrap="none" rtlCol="0">
            <a:spAutoFit/>
          </a:bodyPr>
          <a:lstStyle/>
          <a:p>
            <a:pPr algn="ctr"/>
            <a:r>
              <a:rPr lang="en-US" dirty="0"/>
              <a:t>BASIC GAME</a:t>
            </a:r>
          </a:p>
          <a:p>
            <a:pPr algn="ctr"/>
            <a:r>
              <a:rPr lang="en-US" dirty="0"/>
              <a:t>DESIGN</a:t>
            </a:r>
            <a:endParaRPr lang="en-ID" dirty="0"/>
          </a:p>
        </p:txBody>
      </p:sp>
      <p:cxnSp>
        <p:nvCxnSpPr>
          <p:cNvPr id="12" name="Konektor Panah Lurus 11">
            <a:extLst>
              <a:ext uri="{FF2B5EF4-FFF2-40B4-BE49-F238E27FC236}">
                <a16:creationId xmlns:a16="http://schemas.microsoft.com/office/drawing/2014/main" id="{1C249859-4B30-48AE-9FD4-E3461B16DD61}"/>
              </a:ext>
            </a:extLst>
          </p:cNvPr>
          <p:cNvCxnSpPr/>
          <p:nvPr/>
        </p:nvCxnSpPr>
        <p:spPr>
          <a:xfrm>
            <a:off x="6193714" y="4495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Kotak Teks 12">
            <a:extLst>
              <a:ext uri="{FF2B5EF4-FFF2-40B4-BE49-F238E27FC236}">
                <a16:creationId xmlns:a16="http://schemas.microsoft.com/office/drawing/2014/main" id="{351BBB2A-8129-457B-9B33-E2C3AA049A28}"/>
              </a:ext>
            </a:extLst>
          </p:cNvPr>
          <p:cNvSpPr txBox="1"/>
          <p:nvPr/>
        </p:nvSpPr>
        <p:spPr>
          <a:xfrm>
            <a:off x="5680208" y="5029200"/>
            <a:ext cx="1027012" cy="646331"/>
          </a:xfrm>
          <a:prstGeom prst="rect">
            <a:avLst/>
          </a:prstGeom>
          <a:noFill/>
        </p:spPr>
        <p:txBody>
          <a:bodyPr wrap="none" rtlCol="0">
            <a:spAutoFit/>
          </a:bodyPr>
          <a:lstStyle/>
          <a:p>
            <a:pPr algn="ctr"/>
            <a:r>
              <a:rPr lang="en-US" dirty="0"/>
              <a:t>ALPHA</a:t>
            </a:r>
          </a:p>
          <a:p>
            <a:pPr algn="ctr"/>
            <a:r>
              <a:rPr lang="en-US" dirty="0"/>
              <a:t>Released</a:t>
            </a:r>
            <a:endParaRPr lang="en-ID" dirty="0"/>
          </a:p>
        </p:txBody>
      </p:sp>
      <p:sp>
        <p:nvSpPr>
          <p:cNvPr id="14" name="Kotak Teks 13">
            <a:extLst>
              <a:ext uri="{FF2B5EF4-FFF2-40B4-BE49-F238E27FC236}">
                <a16:creationId xmlns:a16="http://schemas.microsoft.com/office/drawing/2014/main" id="{0B79A68B-5B98-43AE-ADBC-ABCFE4CD2215}"/>
              </a:ext>
            </a:extLst>
          </p:cNvPr>
          <p:cNvSpPr txBox="1"/>
          <p:nvPr/>
        </p:nvSpPr>
        <p:spPr>
          <a:xfrm>
            <a:off x="7848600" y="5029200"/>
            <a:ext cx="1123128" cy="369332"/>
          </a:xfrm>
          <a:prstGeom prst="rect">
            <a:avLst/>
          </a:prstGeom>
          <a:noFill/>
        </p:spPr>
        <p:txBody>
          <a:bodyPr wrap="none" rtlCol="0">
            <a:spAutoFit/>
          </a:bodyPr>
          <a:lstStyle/>
          <a:p>
            <a:r>
              <a:rPr lang="en-US" dirty="0"/>
              <a:t>RELEASED</a:t>
            </a:r>
            <a:endParaRPr lang="en-ID" dirty="0"/>
          </a:p>
        </p:txBody>
      </p:sp>
      <p:cxnSp>
        <p:nvCxnSpPr>
          <p:cNvPr id="15" name="Konektor Panah Lurus 14">
            <a:extLst>
              <a:ext uri="{FF2B5EF4-FFF2-40B4-BE49-F238E27FC236}">
                <a16:creationId xmlns:a16="http://schemas.microsoft.com/office/drawing/2014/main" id="{2F485D3D-9B25-44CA-B789-D89A28A5CA33}"/>
              </a:ext>
            </a:extLst>
          </p:cNvPr>
          <p:cNvCxnSpPr/>
          <p:nvPr/>
        </p:nvCxnSpPr>
        <p:spPr>
          <a:xfrm>
            <a:off x="8410164" y="4495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4" descr="Image result for logo itch.io">
            <a:extLst>
              <a:ext uri="{FF2B5EF4-FFF2-40B4-BE49-F238E27FC236}">
                <a16:creationId xmlns:a16="http://schemas.microsoft.com/office/drawing/2014/main" id="{EDE2128D-CF9A-4FFB-892C-AB7E12AB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794" y="271264"/>
            <a:ext cx="5343840" cy="1637184"/>
          </a:xfrm>
          <a:prstGeom prst="rect">
            <a:avLst/>
          </a:prstGeom>
          <a:noFill/>
          <a:extLst>
            <a:ext uri="{909E8E84-426E-40DD-AFC4-6F175D3DCCD1}">
              <a14:hiddenFill xmlns:a14="http://schemas.microsoft.com/office/drawing/2010/main">
                <a:solidFill>
                  <a:srgbClr val="FFFFFF"/>
                </a:solidFill>
              </a14:hiddenFill>
            </a:ext>
          </a:extLst>
        </p:spPr>
      </p:pic>
      <p:sp>
        <p:nvSpPr>
          <p:cNvPr id="3" name="Persegi Panjang 2">
            <a:extLst>
              <a:ext uri="{FF2B5EF4-FFF2-40B4-BE49-F238E27FC236}">
                <a16:creationId xmlns:a16="http://schemas.microsoft.com/office/drawing/2014/main" id="{D519C568-8F03-4C72-8EC1-8A8CCCAE151E}"/>
              </a:ext>
            </a:extLst>
          </p:cNvPr>
          <p:cNvSpPr/>
          <p:nvPr/>
        </p:nvSpPr>
        <p:spPr>
          <a:xfrm>
            <a:off x="1845685" y="5657671"/>
            <a:ext cx="6902779" cy="1200329"/>
          </a:xfrm>
          <a:prstGeom prst="rect">
            <a:avLst/>
          </a:prstGeom>
        </p:spPr>
        <p:txBody>
          <a:bodyPr wrap="square">
            <a:spAutoFit/>
          </a:bodyPr>
          <a:lstStyle/>
          <a:p>
            <a:pPr algn="ctr"/>
            <a:r>
              <a:rPr lang="en-US" sz="3600" b="1" dirty="0"/>
              <a:t>Assignment : 40%</a:t>
            </a:r>
          </a:p>
          <a:p>
            <a:pPr algn="ctr"/>
            <a:r>
              <a:rPr lang="en-US" sz="3600" b="1" dirty="0"/>
              <a:t>Final Exam : 60%</a:t>
            </a:r>
            <a:endParaRPr lang="en-ID" sz="3600" b="1" dirty="0"/>
          </a:p>
        </p:txBody>
      </p:sp>
    </p:spTree>
    <p:extLst>
      <p:ext uri="{BB962C8B-B14F-4D97-AF65-F5344CB8AC3E}">
        <p14:creationId xmlns:p14="http://schemas.microsoft.com/office/powerpoint/2010/main" val="2010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3" grpId="0"/>
      <p:bldP spid="14" grpId="0"/>
      <p:bldP spid="3" grpId="0"/>
    </p:bldLst>
  </p:timing>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PPT 2015</Template>
  <TotalTime>0</TotalTime>
  <Words>1894</Words>
  <Application>Microsoft Office PowerPoint</Application>
  <PresentationFormat>On-screen Show (4:3)</PresentationFormat>
  <Paragraphs>232</Paragraphs>
  <Slides>52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ＭＳ Ｐゴシック</vt:lpstr>
      <vt:lpstr>Arial</vt:lpstr>
      <vt:lpstr>Calibri</vt:lpstr>
      <vt:lpstr>Open Sans</vt:lpstr>
      <vt:lpstr>Template PPT 2015</vt:lpstr>
      <vt:lpstr>Introduction to  2D Game Development</vt:lpstr>
      <vt:lpstr>  These slides have been adapted from:  Pereira, V. (2014). Learning Unity 2D Game Development by Example, Packt Publishing, Inc. San Francisco. ISBN: 9781783559046  Chapter 1 </vt:lpstr>
      <vt:lpstr>Learning Objectives</vt:lpstr>
      <vt:lpstr>PowerPoint Presentation</vt:lpstr>
      <vt:lpstr>Real Time Rendering</vt:lpstr>
      <vt:lpstr>D0T Game engine</vt:lpstr>
      <vt:lpstr>Me and Games…</vt:lpstr>
      <vt:lpstr>Learning Objectives</vt:lpstr>
      <vt:lpstr>Timeline</vt:lpstr>
      <vt:lpstr>Detail Assessment</vt:lpstr>
      <vt:lpstr>Game Theme</vt:lpstr>
      <vt:lpstr>Game Theme</vt:lpstr>
      <vt:lpstr>Weekly Devlog</vt:lpstr>
      <vt:lpstr>Game Page</vt:lpstr>
      <vt:lpstr>Current 2D game?</vt:lpstr>
      <vt:lpstr>PowerPoint Presentation</vt:lpstr>
      <vt:lpstr>PowerPoint Presentation</vt:lpstr>
      <vt:lpstr>2D Game History</vt:lpstr>
      <vt:lpstr>Spacewar! - 1962</vt:lpstr>
      <vt:lpstr>Tennis for Two - 1958</vt:lpstr>
      <vt:lpstr>A.S. Douglas - 1952</vt:lpstr>
      <vt:lpstr>Ralph Baer - 1951</vt:lpstr>
      <vt:lpstr>Nolan Bushell - 1972</vt:lpstr>
      <vt:lpstr>2D Game Development Discussion</vt:lpstr>
      <vt:lpstr>Unity History</vt:lpstr>
      <vt:lpstr>Starting Unity</vt:lpstr>
      <vt:lpstr>Create 2D Unity Project</vt:lpstr>
      <vt:lpstr>2D Unity Project</vt:lpstr>
      <vt:lpstr>2D Unity Project</vt:lpstr>
      <vt:lpstr>Unity Editor Interface</vt:lpstr>
      <vt:lpstr>Toolbar</vt:lpstr>
      <vt:lpstr>Toolbar</vt:lpstr>
      <vt:lpstr>Toolbar</vt:lpstr>
      <vt:lpstr>Toolbar</vt:lpstr>
      <vt:lpstr>Scene View</vt:lpstr>
      <vt:lpstr>Game View</vt:lpstr>
      <vt:lpstr>Project Browser</vt:lpstr>
      <vt:lpstr>Creating Assets</vt:lpstr>
      <vt:lpstr>Creating Assets</vt:lpstr>
      <vt:lpstr>The Unity Assets Store</vt:lpstr>
      <vt:lpstr>Hierarchy</vt:lpstr>
      <vt:lpstr>The Inspector</vt:lpstr>
      <vt:lpstr>The Inspector</vt:lpstr>
      <vt:lpstr>Add Components</vt:lpstr>
      <vt:lpstr>Extra Views</vt:lpstr>
      <vt:lpstr>The Console</vt:lpstr>
      <vt:lpstr>Animation</vt:lpstr>
      <vt:lpstr>Sprite Editor</vt:lpstr>
      <vt:lpstr>Animator</vt:lpstr>
      <vt:lpstr>Discussion</vt:lpstr>
      <vt:lpstr>Q &amp; A Session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Dodick Zulaimi Sudirman</cp:lastModifiedBy>
  <cp:revision>32</cp:revision>
  <dcterms:created xsi:type="dcterms:W3CDTF">2015-05-04T03:33:03Z</dcterms:created>
  <dcterms:modified xsi:type="dcterms:W3CDTF">2018-07-28T05:20:29Z</dcterms:modified>
</cp:coreProperties>
</file>